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20" r:id="rId10"/>
    <p:sldId id="322" r:id="rId11"/>
    <p:sldId id="321" r:id="rId12"/>
    <p:sldId id="331" r:id="rId13"/>
    <p:sldId id="323" r:id="rId14"/>
    <p:sldId id="257" r:id="rId15"/>
    <p:sldId id="310" r:id="rId16"/>
    <p:sldId id="295" r:id="rId17"/>
    <p:sldId id="311" r:id="rId18"/>
    <p:sldId id="276" r:id="rId19"/>
    <p:sldId id="277" r:id="rId20"/>
    <p:sldId id="278" r:id="rId21"/>
    <p:sldId id="312" r:id="rId22"/>
    <p:sldId id="280" r:id="rId23"/>
    <p:sldId id="313" r:id="rId24"/>
    <p:sldId id="314" r:id="rId25"/>
    <p:sldId id="307" r:id="rId26"/>
    <p:sldId id="308" r:id="rId27"/>
    <p:sldId id="309" r:id="rId28"/>
    <p:sldId id="300" r:id="rId29"/>
    <p:sldId id="301" r:id="rId30"/>
    <p:sldId id="303" r:id="rId31"/>
    <p:sldId id="299" r:id="rId32"/>
    <p:sldId id="305" r:id="rId33"/>
    <p:sldId id="290" r:id="rId34"/>
    <p:sldId id="316" r:id="rId35"/>
    <p:sldId id="317" r:id="rId36"/>
    <p:sldId id="332" r:id="rId37"/>
    <p:sldId id="338" r:id="rId38"/>
    <p:sldId id="333" r:id="rId39"/>
    <p:sldId id="334" r:id="rId40"/>
    <p:sldId id="335" r:id="rId41"/>
    <p:sldId id="27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C7310C-783C-449A-AD12-7FE16956553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u.wikipedia.org/wiki/%D0%A4%D0%B0%D0%B9%D0%BB:%D0%AD%D0%BC%D0%B1%D0%BB%D0%B5%D0%BC%D0%B0_%D0%92%D0%93%D0%A3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u.wikipedia.org/wiki/%D0%A4%D0%B0%D0%B9%D0%BB:%D0%AD%D0%BC%D0%B1%D0%BB%D0%B5%D0%BC%D0%B0_%D0%92%D0%93%D0%A3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u.wikipedia.org/wiki/%D0%A4%D0%B0%D0%B9%D0%BB:%D0%AD%D0%BC%D0%B1%D0%BB%D0%B5%D0%BC%D0%B0_%D0%92%D0%93%D0%A3.pn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tif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0%D0%B9%D0%BB:%D0%AD%D0%BC%D0%B1%D0%BB%D0%B5%D0%BC%D0%B0_%D0%92%D0%93%D0%A3.pn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-171400"/>
            <a:ext cx="4608512" cy="48965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Владимир ТУЛУПОВ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6000" b="1" dirty="0"/>
              <a:t>Воронеж,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ВГУ</a:t>
            </a:r>
            <a:r>
              <a:rPr lang="ru-RU" sz="6000" b="1" dirty="0"/>
              <a:t>,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журфак</a:t>
            </a:r>
            <a:endParaRPr lang="ru-RU" sz="6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5117" y="2348880"/>
            <a:ext cx="7119251" cy="2232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latin typeface="Constantia" pitchFamily="18" charset="0"/>
            </a:endParaRPr>
          </a:p>
        </p:txBody>
      </p:sp>
      <p:pic>
        <p:nvPicPr>
          <p:cNvPr id="7170" name="Picture 2" descr="C:\Users\Admin\Desktop\Middle_Coat_of_Arms_of_Voronez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747998" cy="46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840" y="404664"/>
            <a:ext cx="8129616" cy="1080120"/>
          </a:xfrm>
        </p:spPr>
        <p:txBody>
          <a:bodyPr>
            <a:noAutofit/>
          </a:bodyPr>
          <a:lstStyle/>
          <a:p>
            <a:pPr lvl="0" algn="l"/>
            <a:r>
              <a:rPr lang="ru-RU" sz="4000" dirty="0" smtClean="0"/>
              <a:t>В </a:t>
            </a:r>
            <a:r>
              <a:rPr lang="ru-RU" sz="4000" dirty="0"/>
              <a:t>связи с угрозой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германской </a:t>
            </a:r>
            <a:r>
              <a:rPr lang="ru-RU" sz="4000" dirty="0"/>
              <a:t>интервенции</a:t>
            </a:r>
            <a:endParaRPr lang="ru-RU" sz="4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556792"/>
            <a:ext cx="460851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600" dirty="0" smtClean="0"/>
              <a:t>Воронежский университет </a:t>
            </a:r>
            <a:r>
              <a:rPr lang="ru-RU" sz="2600" dirty="0"/>
              <a:t>был создан в 1918 году на базе Императорского Юрьевского университета, который был эвакуирован из Юрьева (ныне Тарту</a:t>
            </a:r>
            <a:r>
              <a:rPr lang="ru-RU" sz="2600" dirty="0" smtClean="0"/>
              <a:t>) </a:t>
            </a:r>
            <a:r>
              <a:rPr lang="ru-RU" sz="2600" dirty="0"/>
              <a:t>в </a:t>
            </a:r>
            <a:r>
              <a:rPr lang="ru-RU" sz="2600" dirty="0" smtClean="0"/>
              <a:t>связи </a:t>
            </a:r>
            <a:r>
              <a:rPr lang="ru-RU" sz="2600" dirty="0"/>
              <a:t>с угрозой германской </a:t>
            </a:r>
            <a:r>
              <a:rPr lang="ru-RU" sz="2600" dirty="0" smtClean="0"/>
              <a:t>интервенции. </a:t>
            </a:r>
            <a:endParaRPr lang="ru-RU" sz="2600" dirty="0"/>
          </a:p>
        </p:txBody>
      </p:sp>
      <p:pic>
        <p:nvPicPr>
          <p:cNvPr id="10" name="Рисунок 9" descr="Эмблема ВГУ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77" y="404664"/>
            <a:ext cx="936104" cy="101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\Desktop\28653763_121556759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2" y="2082711"/>
            <a:ext cx="3327602" cy="21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840" y="404664"/>
            <a:ext cx="8129616" cy="1080120"/>
          </a:xfrm>
        </p:spPr>
        <p:txBody>
          <a:bodyPr>
            <a:noAutofit/>
          </a:bodyPr>
          <a:lstStyle/>
          <a:p>
            <a:pPr lvl="0" algn="l"/>
            <a:r>
              <a:rPr lang="ru-RU" altLang="ru-RU" sz="4000" b="1" dirty="0"/>
              <a:t>Дерпт – Юрьев – Воронеж</a:t>
            </a:r>
            <a:endParaRPr lang="ru-RU" sz="4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556792"/>
            <a:ext cx="46085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 smtClean="0"/>
              <a:t>Дерптский</a:t>
            </a:r>
            <a:r>
              <a:rPr lang="ru-RU" sz="2600" dirty="0" smtClean="0"/>
              <a:t> </a:t>
            </a:r>
            <a:r>
              <a:rPr lang="ru-RU" sz="2600" dirty="0"/>
              <a:t>(позже Юрьевский) университет в городе Дерпте был основан в 1802 году указом </a:t>
            </a:r>
            <a:r>
              <a:rPr lang="ru-RU" sz="2600" dirty="0" smtClean="0"/>
              <a:t>Александра </a:t>
            </a:r>
            <a:r>
              <a:rPr lang="en-US" sz="2600" dirty="0" smtClean="0"/>
              <a:t>I</a:t>
            </a:r>
            <a:r>
              <a:rPr lang="ru-RU" sz="2600" dirty="0" smtClean="0"/>
              <a:t>. </a:t>
            </a:r>
            <a:r>
              <a:rPr lang="ru-RU" sz="2600" dirty="0"/>
              <a:t>Это учебное заведение являлось вторым действующим университетом в России после Московского.</a:t>
            </a:r>
          </a:p>
        </p:txBody>
      </p:sp>
      <p:pic>
        <p:nvPicPr>
          <p:cNvPr id="10" name="Рисунок 9" descr="Эмблема ВГУ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77" y="404664"/>
            <a:ext cx="936104" cy="101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C:\Users\Admin\Desktop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1" y="1717906"/>
            <a:ext cx="3263716" cy="19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840" y="0"/>
            <a:ext cx="8129616" cy="1700808"/>
          </a:xfrm>
        </p:spPr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solidFill>
                  <a:srgbClr val="000000"/>
                </a:solidFill>
              </a:rPr>
              <a:t/>
            </a:r>
            <a:br>
              <a:rPr lang="ru-RU" sz="4000" b="1" dirty="0" smtClean="0">
                <a:solidFill>
                  <a:srgbClr val="000000"/>
                </a:solidFill>
              </a:rPr>
            </a:br>
            <a:r>
              <a:rPr lang="la-Latn" sz="4000" b="1" dirty="0" smtClean="0">
                <a:solidFill>
                  <a:schemeClr val="bg1"/>
                </a:solidFill>
              </a:rPr>
              <a:t>Semper </a:t>
            </a:r>
            <a:r>
              <a:rPr lang="la-Latn" sz="4000" b="1" dirty="0">
                <a:solidFill>
                  <a:schemeClr val="bg1"/>
                </a:solidFill>
              </a:rPr>
              <a:t>in motu</a:t>
            </a:r>
            <a:r>
              <a:rPr lang="ru-RU" sz="4000" b="1" dirty="0">
                <a:solidFill>
                  <a:schemeClr val="bg1"/>
                </a:solidFill>
              </a:rPr>
              <a:t> – 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Всегда </a:t>
            </a:r>
            <a:r>
              <a:rPr lang="ru-RU" sz="4000" b="1" dirty="0">
                <a:solidFill>
                  <a:schemeClr val="bg1"/>
                </a:solidFill>
              </a:rPr>
              <a:t>в движении</a:t>
            </a:r>
            <a:endParaRPr lang="ru-RU" sz="4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840" y="1556792"/>
            <a:ext cx="81296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ВГУ включает </a:t>
            </a:r>
            <a:r>
              <a:rPr lang="ru-RU" sz="2400" dirty="0"/>
              <a:t>18 факультетов. </a:t>
            </a:r>
            <a:endParaRPr lang="ru-RU" sz="2400" dirty="0" smtClean="0"/>
          </a:p>
          <a:p>
            <a:r>
              <a:rPr lang="ru-RU" sz="2400" dirty="0" smtClean="0"/>
              <a:t>Здесь обучаются более </a:t>
            </a:r>
            <a:r>
              <a:rPr lang="ru-RU" sz="2400" dirty="0"/>
              <a:t>20 тысяч студентов.</a:t>
            </a:r>
          </a:p>
          <a:p>
            <a:r>
              <a:rPr lang="ru-RU" sz="2400" dirty="0"/>
              <a:t>За более чем сто лет университет подготовил </a:t>
            </a:r>
            <a:endParaRPr lang="ru-RU" sz="2400" dirty="0" smtClean="0"/>
          </a:p>
          <a:p>
            <a:r>
              <a:rPr lang="ru-RU" sz="2400" dirty="0" smtClean="0"/>
              <a:t>более </a:t>
            </a:r>
            <a:r>
              <a:rPr lang="ru-RU" sz="2400" dirty="0"/>
              <a:t>100 тысяч специалистов.</a:t>
            </a:r>
          </a:p>
          <a:p>
            <a:r>
              <a:rPr lang="ru-RU" sz="2400" dirty="0"/>
              <a:t>Среди выпускников университета  – Нобелевский лауреат </a:t>
            </a:r>
            <a:r>
              <a:rPr lang="ru-RU" sz="2400" dirty="0" smtClean="0"/>
              <a:t>Павел Алексеевич </a:t>
            </a:r>
            <a:r>
              <a:rPr lang="ru-RU" sz="2400" dirty="0"/>
              <a:t>Черенков, лауреаты государственных премий СССР и России, академики, министры, деятели науки и культуры. </a:t>
            </a:r>
            <a:endParaRPr lang="ru-RU" sz="2400" dirty="0" smtClean="0"/>
          </a:p>
          <a:p>
            <a:r>
              <a:rPr lang="ru-RU" sz="2400" dirty="0" smtClean="0"/>
              <a:t>Выпускники </a:t>
            </a:r>
            <a:r>
              <a:rPr lang="ru-RU" sz="2400" dirty="0"/>
              <a:t>университета работают в 90 странах </a:t>
            </a:r>
            <a:r>
              <a:rPr lang="ru-RU" sz="2400" dirty="0" smtClean="0"/>
              <a:t>мира.</a:t>
            </a:r>
            <a:endParaRPr lang="ru-RU" sz="2400" dirty="0"/>
          </a:p>
        </p:txBody>
      </p:sp>
      <p:pic>
        <p:nvPicPr>
          <p:cNvPr id="10" name="Рисунок 9" descr="Эмблема ВГУ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77" y="404664"/>
            <a:ext cx="936104" cy="101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9552" y="-459432"/>
            <a:ext cx="8496944" cy="230425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Факультет журналистики </a:t>
            </a:r>
            <a:br>
              <a:rPr lang="ru-RU" altLang="ru-RU" sz="3200" dirty="0" smtClean="0"/>
            </a:br>
            <a:endParaRPr lang="en-US" altLang="ru-RU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2927350"/>
            <a:ext cx="5688013" cy="182245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                         </a:t>
            </a:r>
          </a:p>
          <a:p>
            <a:pPr eaLnBrk="1" hangingPunct="1"/>
            <a:r>
              <a:rPr lang="ru-RU" altLang="ru-RU" dirty="0" smtClean="0"/>
              <a:t>                              </a:t>
            </a:r>
            <a:endParaRPr lang="en-US" altLang="ru-RU" sz="2400" dirty="0" smtClean="0"/>
          </a:p>
        </p:txBody>
      </p:sp>
      <p:pic>
        <p:nvPicPr>
          <p:cNvPr id="2050" name="Picture 2" descr="C:\Users\Admin\Desktop\Отчет\Отчеты\Иллюстрации для презентации отчета\Знак 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682380" cy="21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700809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Подготовка </a:t>
            </a:r>
            <a:r>
              <a:rPr lang="ru-RU" sz="2800" b="1" dirty="0" err="1"/>
              <a:t>медиаспециалистов</a:t>
            </a:r>
            <a:r>
              <a:rPr lang="ru-RU" sz="2800" b="1" dirty="0"/>
              <a:t> в ВГУ</a:t>
            </a:r>
          </a:p>
          <a:p>
            <a:pPr algn="ctr"/>
            <a:r>
              <a:rPr lang="ru-RU" sz="2800" b="1" dirty="0"/>
              <a:t> (1961 – </a:t>
            </a:r>
            <a:r>
              <a:rPr lang="ru-RU" sz="2800" b="1" dirty="0" smtClean="0"/>
              <a:t>2024 </a:t>
            </a:r>
            <a:r>
              <a:rPr lang="ru-RU" sz="2800" b="1" dirty="0"/>
              <a:t>гг.)</a:t>
            </a:r>
          </a:p>
        </p:txBody>
      </p:sp>
    </p:spTree>
    <p:extLst>
      <p:ext uri="{BB962C8B-B14F-4D97-AF65-F5344CB8AC3E}">
        <p14:creationId xmlns:p14="http://schemas.microsoft.com/office/powerpoint/2010/main" val="891009419"/>
      </p:ext>
    </p:extLst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24936" cy="1224136"/>
          </a:xfrm>
        </p:spPr>
        <p:txBody>
          <a:bodyPr>
            <a:noAutofit/>
          </a:bodyPr>
          <a:lstStyle/>
          <a:p>
            <a:pPr algn="l"/>
            <a:r>
              <a:rPr lang="ru-RU" sz="3800" b="1" dirty="0" smtClean="0">
                <a:latin typeface="+mn-lt"/>
              </a:rPr>
              <a:t>Первый этап: </a:t>
            </a:r>
            <a:br>
              <a:rPr lang="ru-RU" sz="3800" b="1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подготовка журналистов на ОЗО</a:t>
            </a:r>
            <a:endParaRPr lang="ru-RU" sz="38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r>
              <a:rPr lang="ru-RU" sz="2900" b="1" dirty="0" smtClean="0">
                <a:solidFill>
                  <a:schemeClr val="tx2"/>
                </a:solidFill>
              </a:rPr>
              <a:t>1961-1967 гг. </a:t>
            </a:r>
            <a:r>
              <a:rPr lang="ru-RU" sz="2900" dirty="0" smtClean="0">
                <a:solidFill>
                  <a:schemeClr val="tx1"/>
                </a:solidFill>
              </a:rPr>
              <a:t>– подготовка журналистов на заочном отделении филологического факультета. </a:t>
            </a:r>
            <a:endParaRPr lang="ru-RU" sz="29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pic>
        <p:nvPicPr>
          <p:cNvPr id="1026" name="Picture 2" descr="C:\Users\Admin\Desktop\МГУ Февраль 2018\Первый выпуск журфака\Первый-выпуск-журналистов-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66103"/>
            <a:ext cx="3384376" cy="25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2564904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Подготовка </a:t>
            </a:r>
            <a:r>
              <a:rPr lang="ru-RU" sz="2400" dirty="0"/>
              <a:t>корреспондентов для районных газет ЦЧР: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серьёзная гуманитарная база;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акцент </a:t>
            </a:r>
            <a:r>
              <a:rPr lang="ru-RU" sz="2400" dirty="0"/>
              <a:t>на публицистическом </a:t>
            </a:r>
            <a:r>
              <a:rPr lang="ru-RU" sz="2400" dirty="0" smtClean="0"/>
              <a:t>творчестве.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26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24936" cy="1224136"/>
          </a:xfrm>
        </p:spPr>
        <p:txBody>
          <a:bodyPr>
            <a:noAutofit/>
          </a:bodyPr>
          <a:lstStyle/>
          <a:p>
            <a:pPr algn="l"/>
            <a:r>
              <a:rPr lang="ru-RU" sz="3800" b="1" dirty="0" smtClean="0">
                <a:latin typeface="+mn-lt"/>
              </a:rPr>
              <a:t>С них начинался </a:t>
            </a:r>
            <a:br>
              <a:rPr lang="ru-RU" sz="3800" b="1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воронежский журфак</a:t>
            </a:r>
            <a:endParaRPr lang="ru-RU" sz="38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pic>
        <p:nvPicPr>
          <p:cNvPr id="1027" name="Picture 3" descr="C:\Users\Admin\Desktop\Доклад Журфак  Май 2018\Антюхин\АГ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7207"/>
            <a:ext cx="2094734" cy="21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Доклад Журфак  Май 2018\Антюхин\КБ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99041"/>
            <a:ext cx="15240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Доклад Журфак  Май 2018\Антюхин\Стюфляева\СМ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83" y="1822702"/>
            <a:ext cx="1794039" cy="20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Доклад Журфак  Май 2018\Фото\КЛ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797173"/>
            <a:ext cx="1721691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Доклад Журфак  Май 2018\здание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54" y="4105303"/>
            <a:ext cx="5008736" cy="20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93610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atin typeface="+mn-lt"/>
              </a:rPr>
              <a:t>Научные направления</a:t>
            </a:r>
            <a:endParaRPr lang="ru-RU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3600400" cy="3672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r>
              <a:rPr lang="ru-RU" sz="2500" dirty="0" smtClean="0">
                <a:solidFill>
                  <a:schemeClr val="tx1"/>
                </a:solidFill>
              </a:rPr>
              <a:t>Функциональный </a:t>
            </a:r>
            <a:r>
              <a:rPr lang="ru-RU" sz="2500" dirty="0">
                <a:solidFill>
                  <a:schemeClr val="tx1"/>
                </a:solidFill>
              </a:rPr>
              <a:t>стиль массовой коммуникации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l"/>
            <a:r>
              <a:rPr lang="ru-RU" sz="2500" dirty="0" smtClean="0">
                <a:solidFill>
                  <a:schemeClr val="tx2"/>
                </a:solidFill>
              </a:rPr>
              <a:t>(</a:t>
            </a:r>
            <a:r>
              <a:rPr lang="ru-RU" sz="2500" dirty="0">
                <a:solidFill>
                  <a:schemeClr val="tx2"/>
                </a:solidFill>
              </a:rPr>
              <a:t>Б</a:t>
            </a:r>
            <a:r>
              <a:rPr lang="ru-RU" sz="2500" dirty="0" smtClean="0">
                <a:solidFill>
                  <a:schemeClr val="tx2"/>
                </a:solidFill>
              </a:rPr>
              <a:t>. В</a:t>
            </a:r>
            <a:r>
              <a:rPr lang="ru-RU" sz="2500" dirty="0">
                <a:solidFill>
                  <a:schemeClr val="tx2"/>
                </a:solidFill>
              </a:rPr>
              <a:t>. Кривенко</a:t>
            </a:r>
            <a:r>
              <a:rPr lang="ru-RU" sz="2500" dirty="0" smtClean="0">
                <a:solidFill>
                  <a:schemeClr val="tx2"/>
                </a:solidFill>
              </a:rPr>
              <a:t>)</a:t>
            </a:r>
          </a:p>
          <a:p>
            <a:pPr algn="l"/>
            <a:r>
              <a:rPr lang="ru-RU" sz="2500" dirty="0" smtClean="0">
                <a:solidFill>
                  <a:schemeClr val="tx1"/>
                </a:solidFill>
              </a:rPr>
              <a:t>Поэтика </a:t>
            </a:r>
            <a:r>
              <a:rPr lang="ru-RU" sz="2500" dirty="0">
                <a:solidFill>
                  <a:schemeClr val="tx1"/>
                </a:solidFill>
              </a:rPr>
              <a:t>публицистики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l"/>
            <a:r>
              <a:rPr lang="ru-RU" sz="2500" dirty="0" smtClean="0">
                <a:solidFill>
                  <a:schemeClr val="tx2"/>
                </a:solidFill>
              </a:rPr>
              <a:t>(</a:t>
            </a:r>
            <a:r>
              <a:rPr lang="ru-RU" sz="2500" dirty="0">
                <a:solidFill>
                  <a:schemeClr val="tx2"/>
                </a:solidFill>
              </a:rPr>
              <a:t>М</a:t>
            </a:r>
            <a:r>
              <a:rPr lang="ru-RU" sz="2500" dirty="0" smtClean="0">
                <a:solidFill>
                  <a:schemeClr val="tx2"/>
                </a:solidFill>
              </a:rPr>
              <a:t>. И</a:t>
            </a:r>
            <a:r>
              <a:rPr lang="ru-RU" sz="2500" dirty="0">
                <a:solidFill>
                  <a:schemeClr val="tx2"/>
                </a:solidFill>
              </a:rPr>
              <a:t>. </a:t>
            </a:r>
            <a:r>
              <a:rPr lang="ru-RU" sz="2500" dirty="0" err="1">
                <a:solidFill>
                  <a:schemeClr val="tx2"/>
                </a:solidFill>
              </a:rPr>
              <a:t>Стюфляева</a:t>
            </a:r>
            <a:r>
              <a:rPr lang="ru-RU" sz="2500" dirty="0" smtClean="0">
                <a:solidFill>
                  <a:schemeClr val="tx2"/>
                </a:solidFill>
              </a:rPr>
              <a:t>)</a:t>
            </a:r>
          </a:p>
          <a:p>
            <a:pPr algn="l"/>
            <a:r>
              <a:rPr lang="ru-RU" sz="2500" dirty="0" smtClean="0">
                <a:solidFill>
                  <a:schemeClr val="tx1"/>
                </a:solidFill>
              </a:rPr>
              <a:t>История </a:t>
            </a:r>
            <a:r>
              <a:rPr lang="ru-RU" sz="2500" dirty="0">
                <a:solidFill>
                  <a:schemeClr val="tx1"/>
                </a:solidFill>
              </a:rPr>
              <a:t>местной печати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l"/>
            <a:r>
              <a:rPr lang="ru-RU" sz="2500" dirty="0" smtClean="0">
                <a:solidFill>
                  <a:schemeClr val="tx2"/>
                </a:solidFill>
              </a:rPr>
              <a:t>(</a:t>
            </a:r>
            <a:r>
              <a:rPr lang="ru-RU" sz="2500" dirty="0">
                <a:solidFill>
                  <a:schemeClr val="tx2"/>
                </a:solidFill>
              </a:rPr>
              <a:t>Г. В. Антюхин).</a:t>
            </a:r>
          </a:p>
          <a:p>
            <a:pPr algn="l"/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pic>
        <p:nvPicPr>
          <p:cNvPr id="3" name="Picture 2" descr="C:\Users\Admin\Desktop\Антюхин\п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9815"/>
            <a:ext cx="2011541" cy="27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Стюфляева\п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53" y="3068960"/>
            <a:ext cx="1992278" cy="27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4" cy="108012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Новые кадры: </a:t>
            </a:r>
            <a:br>
              <a:rPr lang="ru-RU" sz="3800" b="1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пришли из практики</a:t>
            </a:r>
            <a:endParaRPr lang="ru-RU" sz="38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3600400" cy="3672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pic>
        <p:nvPicPr>
          <p:cNvPr id="2050" name="Picture 2" descr="C:\Users\Admin\Desktop\Доклад Журфак  Май 2018\Фото\Э.А. Худякова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6" y="1679208"/>
            <a:ext cx="1993007" cy="27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Доклад Журфак  Май 2018\Фото\КВ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67028"/>
            <a:ext cx="1476766" cy="22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Доклад Журфак  Май 2018\Фото\САТ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53" y="1679208"/>
            <a:ext cx="1581019" cy="22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dmin\Desktop\Доклад Журфак  Май 2018\Антюхин\Андреева, Колосов, Шкондин, антюхи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78" y="4077072"/>
            <a:ext cx="426841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Учебный год 20192020\Учебный год 2018-2019\0 Сегодня в работе\Кадры 2018\Ветераны журфака\К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21" y="1728361"/>
            <a:ext cx="3045867" cy="21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462672"/>
            <a:ext cx="7056784" cy="2127476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Второй этап: </a:t>
            </a:r>
            <a:br>
              <a:rPr lang="ru-RU" sz="4000" b="1" dirty="0" smtClean="0"/>
            </a:br>
            <a:r>
              <a:rPr lang="ru-RU" sz="4000" b="1" dirty="0" smtClean="0"/>
              <a:t>от отделения – к факультету</a:t>
            </a:r>
            <a:endParaRPr lang="ru-RU" sz="40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6697" y="4228461"/>
            <a:ext cx="567909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75608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1968 </a:t>
            </a:r>
            <a:r>
              <a:rPr lang="ru-RU" sz="2400" b="1" dirty="0"/>
              <a:t>г. </a:t>
            </a:r>
            <a:r>
              <a:rPr lang="ru-RU" sz="2400" dirty="0"/>
              <a:t>– первый набор на дневное отделение, в </a:t>
            </a:r>
            <a:r>
              <a:rPr lang="ru-RU" sz="2400" dirty="0" err="1"/>
              <a:t>т.ч</a:t>
            </a:r>
            <a:r>
              <a:rPr lang="ru-RU" sz="2400" dirty="0"/>
              <a:t>. иностранных студентов.</a:t>
            </a:r>
          </a:p>
          <a:p>
            <a:r>
              <a:rPr lang="ru-RU" sz="2400" b="1" dirty="0"/>
              <a:t>1975 г. </a:t>
            </a:r>
            <a:r>
              <a:rPr lang="ru-RU" sz="2400" dirty="0"/>
              <a:t>– </a:t>
            </a:r>
            <a:r>
              <a:rPr lang="ru-RU" sz="2400" dirty="0" smtClean="0"/>
              <a:t>первый набор </a:t>
            </a:r>
            <a:r>
              <a:rPr lang="ru-RU" sz="2400" dirty="0"/>
              <a:t>в аспирантуру </a:t>
            </a:r>
          </a:p>
          <a:p>
            <a:r>
              <a:rPr lang="ru-RU" sz="2400" dirty="0"/>
              <a:t>по специальности 10.01.10 – журналистика.</a:t>
            </a:r>
          </a:p>
          <a:p>
            <a:r>
              <a:rPr lang="ru-RU" sz="2400" b="1" dirty="0"/>
              <a:t>1985 г. </a:t>
            </a:r>
            <a:r>
              <a:rPr lang="ru-RU" sz="2400" dirty="0"/>
              <a:t>– образование </a:t>
            </a:r>
            <a:r>
              <a:rPr lang="ru-RU" sz="2400" dirty="0" smtClean="0"/>
              <a:t>факультета </a:t>
            </a:r>
            <a:r>
              <a:rPr lang="ru-RU" sz="2400" dirty="0"/>
              <a:t>журналистики </a:t>
            </a:r>
            <a:r>
              <a:rPr lang="ru-RU" sz="2400" dirty="0" smtClean="0"/>
              <a:t>(</a:t>
            </a:r>
            <a:r>
              <a:rPr lang="ru-RU" sz="2400" dirty="0"/>
              <a:t>первый декан –  </a:t>
            </a:r>
            <a:r>
              <a:rPr lang="ru-RU" sz="2400" dirty="0" smtClean="0"/>
              <a:t>Г.В</a:t>
            </a:r>
            <a:r>
              <a:rPr lang="ru-RU" sz="2400" dirty="0"/>
              <a:t>. Колосов).</a:t>
            </a:r>
          </a:p>
          <a:p>
            <a:pPr>
              <a:buFont typeface="Arial" charset="0"/>
              <a:buNone/>
            </a:pPr>
            <a:endParaRPr lang="ru-RU" sz="2400" dirty="0"/>
          </a:p>
        </p:txBody>
      </p:sp>
      <p:pic>
        <p:nvPicPr>
          <p:cNvPr id="11" name="Содержимое 4" descr="Kolos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78684" y="1688491"/>
            <a:ext cx="2092496" cy="323584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3074" name="Picture 2" descr="C:\Users\Admin\Desktop\83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61" y="1746563"/>
            <a:ext cx="2734526" cy="20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2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6840760" cy="190821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Развитие факультета</a:t>
            </a:r>
            <a:endParaRPr lang="ru-RU" sz="40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6697" y="4228461"/>
            <a:ext cx="567909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76494"/>
            <a:ext cx="64807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>
              <a:buNone/>
            </a:pPr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1988 </a:t>
            </a:r>
            <a:r>
              <a:rPr lang="ru-RU" sz="2400" b="1" dirty="0">
                <a:solidFill>
                  <a:schemeClr val="tx2"/>
                </a:solidFill>
              </a:rPr>
              <a:t>г. </a:t>
            </a:r>
            <a:r>
              <a:rPr lang="ru-RU" sz="2400" dirty="0"/>
              <a:t>– переезд факультета 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в современный учебный </a:t>
            </a:r>
            <a:r>
              <a:rPr lang="ru-RU" sz="2400" dirty="0"/>
              <a:t>корпус № </a:t>
            </a:r>
            <a:r>
              <a:rPr lang="ru-RU" sz="2400" dirty="0" smtClean="0"/>
              <a:t>6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(</a:t>
            </a:r>
            <a:r>
              <a:rPr lang="ru-RU" sz="2400" dirty="0"/>
              <a:t>ул. </a:t>
            </a:r>
            <a:r>
              <a:rPr lang="ru-RU" sz="2400" dirty="0" err="1"/>
              <a:t>Хользунова</a:t>
            </a:r>
            <a:r>
              <a:rPr lang="ru-RU" sz="2400" dirty="0"/>
              <a:t>, 40-а</a:t>
            </a:r>
            <a:r>
              <a:rPr lang="ru-RU" sz="2400" dirty="0" smtClean="0"/>
              <a:t>).</a:t>
            </a:r>
            <a:endParaRPr lang="ru-RU" sz="2400" dirty="0"/>
          </a:p>
          <a:p>
            <a:pPr>
              <a:buNone/>
            </a:pPr>
            <a:r>
              <a:rPr lang="ru-RU" sz="2400" b="1" dirty="0">
                <a:solidFill>
                  <a:schemeClr val="tx2"/>
                </a:solidFill>
              </a:rPr>
              <a:t>1989 г. </a:t>
            </a:r>
            <a:r>
              <a:rPr lang="ru-RU" sz="2400" dirty="0"/>
              <a:t>– деканом избран </a:t>
            </a:r>
            <a:r>
              <a:rPr lang="ru-RU" sz="2400" dirty="0" smtClean="0"/>
              <a:t> Л. Е. </a:t>
            </a:r>
            <a:r>
              <a:rPr lang="ru-RU" sz="2400" dirty="0" err="1" smtClean="0"/>
              <a:t>Кройчик</a:t>
            </a:r>
            <a:r>
              <a:rPr lang="ru-RU" sz="2400" dirty="0" smtClean="0"/>
              <a:t>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1991 г. </a:t>
            </a:r>
            <a:r>
              <a:rPr lang="ru-RU" sz="2400" dirty="0"/>
              <a:t>– открытие специализаций «Периодическая печать», «Телевидение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радиовещание», «Реклама и паблик </a:t>
            </a:r>
            <a:r>
              <a:rPr lang="ru-RU" sz="2400" dirty="0" err="1"/>
              <a:t>рилейшнз</a:t>
            </a:r>
            <a:r>
              <a:rPr lang="ru-RU" sz="2400" dirty="0" smtClean="0"/>
              <a:t>».</a:t>
            </a:r>
            <a:endParaRPr lang="ru-RU" sz="2400" dirty="0"/>
          </a:p>
          <a:p>
            <a:pPr>
              <a:buNone/>
            </a:pP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Рисунок 5" descr="lIIoQCtrU_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241" y="1911480"/>
            <a:ext cx="2193633" cy="329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776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840" y="404664"/>
            <a:ext cx="8129616" cy="1080120"/>
          </a:xfrm>
        </p:spPr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solidFill>
                  <a:schemeClr val="bg1"/>
                </a:solidFill>
              </a:rPr>
              <a:t>Основание Воронежа</a:t>
            </a:r>
            <a:endParaRPr lang="ru-RU" sz="4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pic>
        <p:nvPicPr>
          <p:cNvPr id="11" name="Picture 2" descr="C:\Documents and Settings\Admin\Рабочий стол\презентация.воронеж\1251971342_1725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14" y="2075555"/>
            <a:ext cx="3239852" cy="242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6841" y="2492896"/>
            <a:ext cx="48172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Воронеж и</a:t>
            </a:r>
            <a:r>
              <a:rPr lang="ru-RU" sz="2400" dirty="0"/>
              <a:t> Ливны стали первыми южными укреплёнными городами в конце XVI века, защищавшими Московское государство от набегов крымских и ногайских татар в придонских степях.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6841" y="1556792"/>
            <a:ext cx="8129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1571 г. – организация сторожевой службы Московского государства «на Поле». </a:t>
            </a:r>
          </a:p>
        </p:txBody>
      </p:sp>
    </p:spTree>
    <p:extLst>
      <p:ext uri="{BB962C8B-B14F-4D97-AF65-F5344CB8AC3E}">
        <p14:creationId xmlns:p14="http://schemas.microsoft.com/office/powerpoint/2010/main" val="19239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25460"/>
            <a:ext cx="6840760" cy="124537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На этапе зрелости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6697" y="4228461"/>
            <a:ext cx="567909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725460"/>
            <a:ext cx="63367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2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1994 </a:t>
            </a:r>
            <a:r>
              <a:rPr lang="ru-RU" sz="2000" b="1" dirty="0">
                <a:solidFill>
                  <a:schemeClr val="tx2"/>
                </a:solidFill>
              </a:rPr>
              <a:t>г.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/>
              <a:t>– деканом избран </a:t>
            </a:r>
            <a:r>
              <a:rPr lang="ru-RU" sz="2000" dirty="0" smtClean="0"/>
              <a:t>В. В</a:t>
            </a:r>
            <a:r>
              <a:rPr lang="ru-RU" sz="2000" dirty="0"/>
              <a:t>. </a:t>
            </a:r>
            <a:r>
              <a:rPr lang="ru-RU" sz="2000" dirty="0" smtClean="0"/>
              <a:t>Тулупов.</a:t>
            </a:r>
            <a:endParaRPr lang="ru-RU" sz="2000" dirty="0"/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1998 </a:t>
            </a:r>
            <a:r>
              <a:rPr lang="ru-RU" sz="2000" b="1" dirty="0">
                <a:solidFill>
                  <a:schemeClr val="tx2"/>
                </a:solidFill>
              </a:rPr>
              <a:t>г. </a:t>
            </a:r>
            <a:r>
              <a:rPr lang="ru-RU" sz="2000" dirty="0"/>
              <a:t>– </a:t>
            </a:r>
            <a:r>
              <a:rPr lang="ru-RU" sz="2000" dirty="0" smtClean="0"/>
              <a:t>открыты </a:t>
            </a:r>
            <a:r>
              <a:rPr lang="ru-RU" sz="2000" dirty="0"/>
              <a:t>специальности «Реклама» и «Связи с </a:t>
            </a:r>
            <a:r>
              <a:rPr lang="ru-RU" sz="2000" dirty="0" smtClean="0"/>
              <a:t>общественностью.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2000 г. </a:t>
            </a:r>
            <a:r>
              <a:rPr lang="ru-RU" sz="2000" dirty="0"/>
              <a:t>– факультет </a:t>
            </a:r>
            <a:r>
              <a:rPr lang="ru-RU" sz="2000" dirty="0" smtClean="0"/>
              <a:t>журналистики ВГУ возглавил </a:t>
            </a:r>
            <a:r>
              <a:rPr lang="ru-RU" sz="2000" dirty="0"/>
              <a:t>региональную секцию  Центральной и  Черноземной России НМС по журналистике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2003 </a:t>
            </a:r>
            <a:r>
              <a:rPr lang="ru-RU" sz="2000" b="1" dirty="0">
                <a:solidFill>
                  <a:schemeClr val="tx2"/>
                </a:solidFill>
              </a:rPr>
              <a:t>г. </a:t>
            </a:r>
            <a:r>
              <a:rPr lang="ru-RU" sz="2000" dirty="0"/>
              <a:t>– начал работу Совет по защите кандидатских </a:t>
            </a:r>
            <a:r>
              <a:rPr lang="ru-RU" sz="2000" dirty="0" smtClean="0"/>
              <a:t> и </a:t>
            </a:r>
            <a:r>
              <a:rPr lang="ru-RU" sz="2000" dirty="0"/>
              <a:t>докторских </a:t>
            </a:r>
            <a:r>
              <a:rPr lang="ru-RU" sz="2000" dirty="0" smtClean="0"/>
              <a:t>диссертаций.</a:t>
            </a:r>
            <a:endParaRPr lang="ru-RU" sz="2000" dirty="0"/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2013 </a:t>
            </a:r>
            <a:r>
              <a:rPr lang="ru-RU" sz="2000" b="1" dirty="0">
                <a:solidFill>
                  <a:schemeClr val="tx2"/>
                </a:solidFill>
              </a:rPr>
              <a:t>г. </a:t>
            </a:r>
            <a:r>
              <a:rPr lang="ru-RU" sz="2000" dirty="0"/>
              <a:t>– открыто направление «Телевидение».</a:t>
            </a:r>
          </a:p>
          <a:p>
            <a:pPr>
              <a:buNone/>
            </a:pPr>
            <a:r>
              <a:rPr lang="ru-RU" sz="2000" b="1" dirty="0">
                <a:solidFill>
                  <a:schemeClr val="tx2"/>
                </a:solidFill>
              </a:rPr>
              <a:t>2016 г. </a:t>
            </a:r>
            <a:r>
              <a:rPr lang="ru-RU" sz="2000" dirty="0"/>
              <a:t>– осуществлен </a:t>
            </a:r>
            <a:r>
              <a:rPr lang="ru-RU" sz="2000" dirty="0" smtClean="0"/>
              <a:t>набор на </a:t>
            </a:r>
            <a:r>
              <a:rPr lang="ru-RU" sz="2000" dirty="0"/>
              <a:t>специальность «Военная журналистика</a:t>
            </a:r>
            <a:r>
              <a:rPr lang="ru-RU" sz="2000" dirty="0" smtClean="0"/>
              <a:t>»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2019 г. </a:t>
            </a:r>
            <a:r>
              <a:rPr lang="ru-RU" sz="2000" dirty="0"/>
              <a:t>– осуществлен </a:t>
            </a:r>
            <a:r>
              <a:rPr lang="ru-RU" sz="2000" dirty="0" smtClean="0"/>
              <a:t>набор </a:t>
            </a:r>
            <a:r>
              <a:rPr lang="ru-RU" sz="2000" dirty="0"/>
              <a:t>на направление «</a:t>
            </a:r>
            <a:r>
              <a:rPr lang="ru-RU" sz="2000" dirty="0" err="1"/>
              <a:t>Медиакоммуникации</a:t>
            </a:r>
            <a:r>
              <a:rPr lang="ru-RU" sz="2000" dirty="0"/>
              <a:t>».</a:t>
            </a:r>
          </a:p>
          <a:p>
            <a:r>
              <a:rPr lang="ru-RU" sz="2000" dirty="0"/>
              <a:t> </a:t>
            </a:r>
          </a:p>
          <a:p>
            <a:pPr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/>
          </a:p>
          <a:p>
            <a:pPr>
              <a:buFont typeface="Arial" charset="0"/>
              <a:buNone/>
            </a:pPr>
            <a:endParaRPr lang="ru-RU" sz="2200" dirty="0" smtClean="0"/>
          </a:p>
          <a:p>
            <a:pPr>
              <a:buNone/>
            </a:pP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Admin\Desktop\ВВ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7" y="1484784"/>
            <a:ext cx="1877732" cy="27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5249"/>
            <a:ext cx="6768752" cy="122413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Кафедры факультета журналистики ВГУ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76494"/>
            <a:ext cx="540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dirty="0" smtClean="0"/>
              <a:t>Кафедра </a:t>
            </a:r>
            <a:r>
              <a:rPr lang="ru-RU" sz="3000" dirty="0"/>
              <a:t>журналистики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и литературы</a:t>
            </a:r>
            <a:endParaRPr lang="ru-RU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dirty="0"/>
              <a:t>Кафедра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электронных </a:t>
            </a:r>
            <a:r>
              <a:rPr lang="ru-RU" sz="3000" dirty="0"/>
              <a:t>СМИ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и </a:t>
            </a:r>
            <a:r>
              <a:rPr lang="ru-RU" sz="3000" dirty="0"/>
              <a:t>речевой </a:t>
            </a:r>
            <a:r>
              <a:rPr lang="ru-RU" sz="3000" dirty="0" smtClean="0"/>
              <a:t>коммуникации</a:t>
            </a:r>
            <a:endParaRPr lang="ru-RU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dirty="0"/>
              <a:t>Кафедра связей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с </a:t>
            </a:r>
            <a:r>
              <a:rPr lang="ru-RU" sz="3000" dirty="0"/>
              <a:t>общественностью, </a:t>
            </a:r>
            <a:r>
              <a:rPr lang="ru-RU" sz="3000" dirty="0" smtClean="0"/>
              <a:t>   </a:t>
            </a:r>
          </a:p>
          <a:p>
            <a:r>
              <a:rPr lang="ru-RU" sz="3000" dirty="0"/>
              <a:t> </a:t>
            </a:r>
            <a:r>
              <a:rPr lang="ru-RU" sz="3000" dirty="0" smtClean="0"/>
              <a:t>   рекламы </a:t>
            </a:r>
            <a:r>
              <a:rPr lang="ru-RU" sz="3000" dirty="0"/>
              <a:t>и </a:t>
            </a:r>
            <a:r>
              <a:rPr lang="ru-RU" sz="3000" dirty="0" smtClean="0"/>
              <a:t>дизайна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2088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dirty="0"/>
          </a:p>
        </p:txBody>
      </p:sp>
      <p:pic>
        <p:nvPicPr>
          <p:cNvPr id="4099" name="Picture 3" descr="C:\Users\Admin\Desktop\Для баннеров\Кафедра журналистики и литературы\ТПЖ и литература  пр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11" y="192839"/>
            <a:ext cx="32729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Для баннеров\Кафедра связей с общественностью рекламы и дизайна\Реклама и СО пр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27" y="4406645"/>
            <a:ext cx="3246953" cy="19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70" y="2334469"/>
            <a:ext cx="3295010" cy="20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5249"/>
            <a:ext cx="6768752" cy="1224136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/>
              <a:t>Кафедра журналистики </a:t>
            </a:r>
            <a:br>
              <a:rPr lang="ru-RU" sz="3600" b="1" dirty="0" smtClean="0"/>
            </a:br>
            <a:r>
              <a:rPr lang="ru-RU" sz="3600" b="1" dirty="0" smtClean="0"/>
              <a:t>и литературы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46802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76494"/>
            <a:ext cx="5400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Секция истории журналистики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Секция теории </a:t>
            </a:r>
          </a:p>
          <a:p>
            <a:r>
              <a:rPr lang="ru-RU" sz="2000" dirty="0" smtClean="0"/>
              <a:t>      и практики журналистики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2088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dirty="0"/>
          </a:p>
        </p:txBody>
      </p:sp>
      <p:pic>
        <p:nvPicPr>
          <p:cNvPr id="14" name="Рисунок 13" descr="54HgdvXnD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034" y="3555657"/>
            <a:ext cx="4076610" cy="3019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C:\Users\Admin\Desktop\Учебный год 20192020\Учебный год 2018-2019\Учебный год 2017-18\Учебный год 2016-2017\Учгод 2014-2015\Реклама журфака\Фото журфака для презентаций\Кафедра истории журналистики\1 (4)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6" y="2132856"/>
            <a:ext cx="4283968" cy="27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5249"/>
            <a:ext cx="6768752" cy="122413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Кафедра электронных СМИ</a:t>
            </a:r>
            <a:br>
              <a:rPr lang="ru-RU" sz="3600" b="1" dirty="0" smtClean="0"/>
            </a:br>
            <a:r>
              <a:rPr lang="ru-RU" sz="3600" b="1" dirty="0" smtClean="0"/>
              <a:t>и речевой </a:t>
            </a:r>
            <a:r>
              <a:rPr lang="ru-RU" sz="3600" b="1" dirty="0" err="1" smtClean="0"/>
              <a:t>коммуникацииВГУ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76494"/>
            <a:ext cx="5400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Секция телевизионной и радиожурналистики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Секция стилистики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и литературного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редактирования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2088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dirty="0"/>
          </a:p>
        </p:txBody>
      </p:sp>
      <p:pic>
        <p:nvPicPr>
          <p:cNvPr id="15" name="Содержимое 4" descr="od_HFdnds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1"/>
            <a:ext cx="4167078" cy="2761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Содержимое 4" descr="K1SE8CXYZ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655" y="3294113"/>
            <a:ext cx="4280545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5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5249"/>
            <a:ext cx="8135748" cy="173559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Кафедра </a:t>
            </a:r>
            <a:br>
              <a:rPr lang="ru-RU" sz="3600" b="1" dirty="0" smtClean="0"/>
            </a:br>
            <a:r>
              <a:rPr lang="ru-RU" sz="3600" b="1" dirty="0" smtClean="0"/>
              <a:t>связей с общественностью, </a:t>
            </a:r>
            <a:br>
              <a:rPr lang="ru-RU" sz="3600" b="1" dirty="0" smtClean="0"/>
            </a:br>
            <a:r>
              <a:rPr lang="ru-RU" sz="3600" b="1" dirty="0" smtClean="0"/>
              <a:t>рекламы и дизайна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76494"/>
            <a:ext cx="5400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Секция связей с общественностью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Секция рекламы и дизайна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2088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dirty="0"/>
          </a:p>
        </p:txBody>
      </p:sp>
      <p:pic>
        <p:nvPicPr>
          <p:cNvPr id="16" name="Содержимое 4" descr="9fsX6I4RC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1620" y="3838760"/>
            <a:ext cx="4150499" cy="2661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Содержимое 4" descr="sDQeCbISux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144" y="2737707"/>
            <a:ext cx="3791808" cy="2408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5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372" y="188640"/>
            <a:ext cx="8138060" cy="119778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err="1" smtClean="0"/>
              <a:t>Медиацентр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 конкурсы </a:t>
            </a:r>
            <a:r>
              <a:rPr lang="ru-RU" sz="3600" b="1" dirty="0" err="1" smtClean="0"/>
              <a:t>профмастерства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6697" y="4228461"/>
            <a:ext cx="567909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76495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30438"/>
            <a:ext cx="84969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tx2"/>
                </a:solidFill>
              </a:rPr>
              <a:t>Сайт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журфака</a:t>
            </a:r>
            <a:endParaRPr lang="ru-RU" alt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tx2"/>
                </a:solidFill>
              </a:rPr>
              <a:t>Газеты</a:t>
            </a:r>
            <a:r>
              <a:rPr lang="ru-RU" altLang="ru-RU" sz="2400" dirty="0" smtClean="0"/>
              <a:t> «Третий глаз» и «Сорок-А»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tx2"/>
                </a:solidFill>
              </a:rPr>
              <a:t>Радио</a:t>
            </a:r>
            <a:r>
              <a:rPr lang="ru-RU" altLang="ru-RU" sz="2400" dirty="0" smtClean="0"/>
              <a:t> «Навигатор»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Лаборатория учебного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ТВ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tx2"/>
                </a:solidFill>
              </a:rPr>
              <a:t>Интернет-портал</a:t>
            </a:r>
            <a:r>
              <a:rPr lang="ru-RU" altLang="ru-RU" sz="2400" dirty="0" smtClean="0"/>
              <a:t> «5 сов»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Фестиваль-конкурс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«Жизнь в творческом полёте»</a:t>
            </a:r>
          </a:p>
          <a:p>
            <a:r>
              <a:rPr lang="ru-RU" sz="2400" dirty="0" smtClean="0"/>
              <a:t>(МММ, ФРОГ)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Конкурс</a:t>
            </a:r>
            <a:r>
              <a:rPr lang="ru-RU" sz="2400" b="1" dirty="0" smtClean="0"/>
              <a:t> </a:t>
            </a:r>
            <a:r>
              <a:rPr lang="ru-RU" sz="2400" dirty="0"/>
              <a:t>«</a:t>
            </a:r>
            <a:r>
              <a:rPr lang="ru-RU" sz="2400" dirty="0" err="1"/>
              <a:t>Медиастарт</a:t>
            </a:r>
            <a:r>
              <a:rPr lang="ru-RU" sz="2400" dirty="0"/>
              <a:t>»</a:t>
            </a:r>
          </a:p>
          <a:p>
            <a:endParaRPr lang="ru-RU" sz="2000" dirty="0"/>
          </a:p>
        </p:txBody>
      </p:sp>
      <p:pic>
        <p:nvPicPr>
          <p:cNvPr id="4" name="Picture 2" descr="C:\Users\Admin\Desktop\Фестиваль 2018\лог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80" y="1664804"/>
            <a:ext cx="2961482" cy="28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171400"/>
            <a:ext cx="8280920" cy="170183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Абитуриенты </a:t>
            </a:r>
            <a:r>
              <a:rPr lang="ru-RU" sz="3600" b="1" dirty="0" err="1" smtClean="0"/>
              <a:t>журфака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908720"/>
            <a:ext cx="8279764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6697" y="4228461"/>
            <a:ext cx="567909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76495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30438"/>
            <a:ext cx="84969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Школы юных </a:t>
            </a:r>
            <a:r>
              <a:rPr lang="ru-RU" altLang="ru-RU" sz="2400" dirty="0" smtClean="0"/>
              <a:t>журналистов, </a:t>
            </a:r>
            <a:r>
              <a:rPr lang="ru-RU" altLang="ru-RU" sz="2400" dirty="0"/>
              <a:t>Воскресная школа </a:t>
            </a:r>
            <a:r>
              <a:rPr lang="ru-RU" altLang="ru-RU" sz="2400" dirty="0" smtClean="0"/>
              <a:t>журналистов, </a:t>
            </a:r>
            <a:r>
              <a:rPr lang="ru-RU" altLang="ru-RU" sz="2400" dirty="0"/>
              <a:t>Научное общество </a:t>
            </a:r>
            <a:r>
              <a:rPr lang="ru-RU" altLang="ru-RU" sz="2400" dirty="0" smtClean="0"/>
              <a:t>учащихся, </a:t>
            </a:r>
            <a:r>
              <a:rPr lang="ru-RU" altLang="ru-RU" sz="2400" dirty="0"/>
              <a:t>региональная олимпиада старшеклассников по журналистике в форме </a:t>
            </a:r>
            <a:r>
              <a:rPr lang="ru-RU" altLang="ru-RU" sz="2400" dirty="0" err="1"/>
              <a:t>телеконкурса</a:t>
            </a:r>
            <a:r>
              <a:rPr lang="ru-RU" altLang="ru-RU" sz="2400" dirty="0"/>
              <a:t> «Проходной балл», областной фестиваль </a:t>
            </a:r>
            <a:endParaRPr lang="ru-RU" altLang="ru-RU" sz="2400" dirty="0" smtClean="0"/>
          </a:p>
          <a:p>
            <a:r>
              <a:rPr lang="ru-RU" altLang="ru-RU" sz="2400" dirty="0" smtClean="0"/>
              <a:t>школьной </a:t>
            </a:r>
            <a:r>
              <a:rPr lang="ru-RU" altLang="ru-RU" sz="2400" dirty="0"/>
              <a:t>и студенческой прессы, </a:t>
            </a:r>
            <a:endParaRPr lang="ru-RU" altLang="ru-RU" sz="2400" dirty="0" smtClean="0"/>
          </a:p>
          <a:p>
            <a:r>
              <a:rPr lang="ru-RU" altLang="ru-RU" sz="2400" dirty="0" smtClean="0"/>
              <a:t>экскурсии </a:t>
            </a:r>
            <a:r>
              <a:rPr lang="ru-RU" altLang="ru-RU" sz="2400" dirty="0"/>
              <a:t>по факультету</a:t>
            </a:r>
            <a:endParaRPr lang="ru-RU" sz="24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C:\Users\Admin\Desktop\Учебный год 2017-18\Учебный год 2016-2017\Издат. проекты журфака\2012-2013 Издания журфака\Ж-л Журналистика и Медиарынок\Олимпиада-Гордеев\проходной-балл-фото\группов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95" y="3501008"/>
            <a:ext cx="3339861" cy="2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136904" cy="1224136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Профессиональное </a:t>
            </a:r>
            <a:br>
              <a:rPr lang="ru-RU" sz="3200" b="1" dirty="0"/>
            </a:br>
            <a:r>
              <a:rPr lang="ru-RU" sz="3200" b="1" dirty="0"/>
              <a:t>и международное сотрудничество</a:t>
            </a:r>
            <a:endParaRPr lang="ru-RU" sz="32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0768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  <a:p>
            <a:pPr algn="l"/>
            <a:endParaRPr lang="ru-RU" sz="29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6697" y="4228461"/>
            <a:ext cx="567909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664804"/>
            <a:ext cx="8136904" cy="61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76495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44184"/>
            <a:ext cx="82077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Европейская </a:t>
            </a:r>
            <a:r>
              <a:rPr lang="ru-RU" sz="2400" dirty="0"/>
              <a:t>ассоциация преподавателей журналистики </a:t>
            </a:r>
            <a:r>
              <a:rPr lang="ru-RU" sz="2400" b="1" dirty="0"/>
              <a:t>(</a:t>
            </a:r>
            <a:r>
              <a:rPr lang="en-US" sz="2400" b="1" dirty="0"/>
              <a:t>EJTA</a:t>
            </a:r>
            <a:r>
              <a:rPr lang="ru-RU" sz="2400" dirty="0"/>
              <a:t>).</a:t>
            </a:r>
          </a:p>
          <a:p>
            <a:r>
              <a:rPr lang="ru-RU" sz="2400" dirty="0"/>
              <a:t>Союз журналистов России </a:t>
            </a:r>
            <a:r>
              <a:rPr lang="ru-RU" sz="2400" b="1" dirty="0"/>
              <a:t>(СЖР).</a:t>
            </a:r>
            <a:endParaRPr lang="ru-RU" sz="2400" dirty="0"/>
          </a:p>
          <a:p>
            <a:r>
              <a:rPr lang="ru-RU" sz="2400" dirty="0"/>
              <a:t>Ассоциация коммуникационных агентств России </a:t>
            </a:r>
            <a:r>
              <a:rPr lang="ru-RU" sz="2400" b="1" dirty="0"/>
              <a:t>(АКАР</a:t>
            </a:r>
            <a:r>
              <a:rPr lang="ru-RU" sz="2400" b="1" dirty="0" smtClean="0"/>
              <a:t>).</a:t>
            </a:r>
            <a:endParaRPr lang="ru-RU" sz="2400" b="1" dirty="0"/>
          </a:p>
          <a:p>
            <a:pPr lvl="0"/>
            <a:r>
              <a:rPr lang="ru-RU" sz="2400" dirty="0" smtClean="0"/>
              <a:t>Российская </a:t>
            </a:r>
            <a:r>
              <a:rPr lang="ru-RU" sz="2400" dirty="0"/>
              <a:t>ассоциация студентов по связям с общественностью </a:t>
            </a:r>
            <a:r>
              <a:rPr lang="ru-RU" sz="2400" b="1" dirty="0"/>
              <a:t>(РАССО).</a:t>
            </a:r>
          </a:p>
          <a:p>
            <a:pPr lvl="0"/>
            <a:r>
              <a:rPr lang="ru-RU" sz="2400" dirty="0" smtClean="0"/>
              <a:t>Гильдия </a:t>
            </a:r>
            <a:r>
              <a:rPr lang="ru-RU" sz="2400" dirty="0"/>
              <a:t>аналитических журналистов </a:t>
            </a:r>
            <a:r>
              <a:rPr lang="ru-RU" sz="2400" b="1" dirty="0"/>
              <a:t>(ГЖА</a:t>
            </a:r>
            <a:r>
              <a:rPr lang="ru-RU" sz="2400" b="1" dirty="0" smtClean="0"/>
              <a:t>).</a:t>
            </a:r>
          </a:p>
          <a:p>
            <a:r>
              <a:rPr lang="ru-RU" sz="2400" dirty="0"/>
              <a:t>Гильдия межэтнической журналистики.</a:t>
            </a:r>
            <a:endParaRPr lang="ru-RU" sz="2400" b="1" dirty="0"/>
          </a:p>
          <a:p>
            <a:pPr lvl="0"/>
            <a:endParaRPr lang="ru-RU" sz="2400" dirty="0"/>
          </a:p>
          <a:p>
            <a:pPr>
              <a:buNone/>
            </a:pPr>
            <a:endParaRPr lang="ru-RU" sz="2000" dirty="0"/>
          </a:p>
        </p:txBody>
      </p:sp>
      <p:pic>
        <p:nvPicPr>
          <p:cNvPr id="15" name="Рисунок 5" descr="VDCpdlMFB5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47" y="4228461"/>
            <a:ext cx="2666074" cy="2012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9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676875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+mn-lt"/>
              </a:rPr>
              <a:t>Научная деятельность</a:t>
            </a:r>
            <a:br>
              <a:rPr lang="ru-RU" sz="4000" b="1" dirty="0" smtClean="0">
                <a:latin typeface="+mn-lt"/>
              </a:rPr>
            </a:br>
            <a:endParaRPr lang="ru-RU" sz="40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9" y="1340768"/>
            <a:ext cx="7992890" cy="3744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400" dirty="0">
                <a:solidFill>
                  <a:schemeClr val="tx1"/>
                </a:solidFill>
              </a:rPr>
              <a:t>Тема НИР факультета журналистики ВГУ</a:t>
            </a:r>
          </a:p>
          <a:p>
            <a:pPr algn="l"/>
            <a:r>
              <a:rPr lang="ru-RU" sz="2400" b="1" dirty="0">
                <a:solidFill>
                  <a:schemeClr val="tx2"/>
                </a:solidFill>
              </a:rPr>
              <a:t>«Изучение истории, теории и практики </a:t>
            </a:r>
            <a:r>
              <a:rPr lang="ru-RU" sz="2400" b="1" dirty="0" smtClean="0">
                <a:solidFill>
                  <a:schemeClr val="tx2"/>
                </a:solidFill>
              </a:rPr>
              <a:t>функционирования </a:t>
            </a:r>
            <a:r>
              <a:rPr lang="ru-RU" sz="2400" b="1" dirty="0">
                <a:solidFill>
                  <a:schemeClr val="tx2"/>
                </a:solidFill>
              </a:rPr>
              <a:t>средств массовой коммуникации».</a:t>
            </a:r>
            <a:endParaRPr lang="ru-RU" sz="2400" dirty="0">
              <a:solidFill>
                <a:schemeClr val="tx2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История отечественной и зарубежной журналистики.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2. Типология подсистем массовой коммуникации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3. Новые технологии </a:t>
            </a:r>
            <a:r>
              <a:rPr lang="ru-RU" sz="2400" dirty="0">
                <a:solidFill>
                  <a:schemeClr val="tx1"/>
                </a:solidFill>
              </a:rPr>
              <a:t>в массовых </a:t>
            </a:r>
            <a:r>
              <a:rPr lang="ru-RU" sz="2400" dirty="0" smtClean="0">
                <a:solidFill>
                  <a:schemeClr val="tx1"/>
                </a:solidFill>
              </a:rPr>
              <a:t>коммуникациях.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4</a:t>
            </a:r>
            <a:r>
              <a:rPr lang="ru-RU" sz="2400" dirty="0" smtClean="0">
                <a:solidFill>
                  <a:schemeClr val="tx1"/>
                </a:solidFill>
              </a:rPr>
              <a:t>. Связи </a:t>
            </a:r>
            <a:r>
              <a:rPr lang="ru-RU" sz="2400" dirty="0">
                <a:solidFill>
                  <a:schemeClr val="tx1"/>
                </a:solidFill>
              </a:rPr>
              <a:t>между социальными системами «Журналистика», «Реклама», </a:t>
            </a:r>
            <a:r>
              <a:rPr lang="ru-RU" sz="2400" dirty="0" smtClean="0">
                <a:solidFill>
                  <a:schemeClr val="tx1"/>
                </a:solidFill>
              </a:rPr>
              <a:t>«Паблик </a:t>
            </a:r>
            <a:r>
              <a:rPr lang="ru-RU" sz="2400" dirty="0" err="1" smtClean="0">
                <a:solidFill>
                  <a:schemeClr val="tx1"/>
                </a:solidFill>
              </a:rPr>
              <a:t>рилейшнз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5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Методика </a:t>
            </a:r>
            <a:r>
              <a:rPr lang="ru-RU" sz="2400" dirty="0">
                <a:solidFill>
                  <a:schemeClr val="tx1"/>
                </a:solidFill>
              </a:rPr>
              <a:t>творчества журналистов, рекламистов, </a:t>
            </a:r>
            <a:r>
              <a:rPr lang="ru-RU" sz="2400" dirty="0" err="1" smtClean="0">
                <a:solidFill>
                  <a:schemeClr val="tx1"/>
                </a:solidFill>
              </a:rPr>
              <a:t>пиарменов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1600" b="1" dirty="0"/>
              <a:t> </a:t>
            </a:r>
          </a:p>
          <a:p>
            <a:pPr algn="l"/>
            <a:endParaRPr lang="ru-RU" sz="2800" dirty="0"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88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6336704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+mn-lt"/>
              </a:rPr>
              <a:t>Научные конференции</a:t>
            </a:r>
            <a:br>
              <a:rPr lang="ru-RU" sz="4000" b="1" dirty="0" smtClean="0">
                <a:latin typeface="+mn-lt"/>
              </a:rPr>
            </a:br>
            <a:endParaRPr lang="ru-RU" sz="40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60" y="1052736"/>
            <a:ext cx="8064899" cy="1440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2"/>
                </a:solidFill>
                <a:latin typeface="+mn-lt"/>
              </a:rPr>
              <a:t>Майская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Международная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научно-практическая конференция исследователей и преподавателей журналистики, рекламы и связей с общественностью «Проблемы массовой коммуникации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2"/>
                </a:solidFill>
                <a:latin typeface="+mn-lt"/>
              </a:rPr>
              <a:t>Октябрьская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Всероссийская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научно-практическая конференция аспирантов и студентов «Проблемы массовой коммуникации: новые подходы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 algn="l"/>
            <a:endParaRPr lang="ru-RU" sz="1800" dirty="0"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  <p:pic>
        <p:nvPicPr>
          <p:cNvPr id="11" name="Picture 2" descr="https://pp.userapi.com/c837624/v837624298/3a610/_CEOs2vGX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79" y="3004758"/>
            <a:ext cx="3246038" cy="21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492896"/>
            <a:ext cx="4680520" cy="267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</a:rPr>
              <a:t>Декабрьская </a:t>
            </a:r>
            <a:r>
              <a:rPr lang="ru-RU" dirty="0"/>
              <a:t>секция журналистики регионального этапа  Международных Рождественских образовательных чтений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Февральская </a:t>
            </a:r>
            <a:r>
              <a:rPr lang="ru-RU" dirty="0"/>
              <a:t>Всероссийская </a:t>
            </a:r>
            <a:r>
              <a:rPr lang="ru-RU" dirty="0" smtClean="0"/>
              <a:t>научно-практическая с иностранным участием конференция «Журналистика и география»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1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840" y="404664"/>
            <a:ext cx="8129616" cy="2088232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1585-й </a:t>
            </a:r>
            <a:r>
              <a:rPr lang="ru-RU" sz="4000" dirty="0"/>
              <a:t>год официально считается годом основания Воронежа</a:t>
            </a:r>
            <a:br>
              <a:rPr lang="ru-RU" sz="4000" dirty="0"/>
            </a:br>
            <a:endParaRPr lang="ru-RU" sz="40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pic>
        <p:nvPicPr>
          <p:cNvPr id="1026" name="Picture 2" descr="C:\Users\Admin\Desktop\Mitrofan_800_Voronezh-vo-vtoroy-polovine-XVII-vek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7" y="2271441"/>
            <a:ext cx="7190138" cy="41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676875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+mn-lt"/>
              </a:rPr>
              <a:t>Защита </a:t>
            </a:r>
            <a:r>
              <a:rPr lang="ru-RU" sz="4000" b="1" dirty="0">
                <a:latin typeface="+mn-lt"/>
              </a:rPr>
              <a:t>диссертаций </a:t>
            </a: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endParaRPr lang="ru-RU" sz="40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99993" y="1628800"/>
            <a:ext cx="4176465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400" dirty="0">
                <a:solidFill>
                  <a:schemeClr val="tx1"/>
                </a:solidFill>
              </a:rPr>
              <a:t>С 2003 г.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иссертационном </a:t>
            </a:r>
            <a:r>
              <a:rPr lang="ru-RU" sz="2400" dirty="0">
                <a:solidFill>
                  <a:schemeClr val="tx1"/>
                </a:solidFill>
              </a:rPr>
              <a:t>совете ДС 22.2.288.08 при Воронежском государственном университете защищено более </a:t>
            </a:r>
            <a:r>
              <a:rPr lang="ru-RU" sz="2400" b="1" dirty="0">
                <a:solidFill>
                  <a:schemeClr val="tx1"/>
                </a:solidFill>
              </a:rPr>
              <a:t>100</a:t>
            </a:r>
            <a:r>
              <a:rPr lang="ru-RU" sz="2400" dirty="0">
                <a:solidFill>
                  <a:schemeClr val="tx1"/>
                </a:solidFill>
              </a:rPr>
              <a:t> кандидатских диссертаций 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более</a:t>
            </a:r>
            <a:r>
              <a:rPr lang="ru-RU" sz="2400" b="1" dirty="0">
                <a:solidFill>
                  <a:schemeClr val="tx1"/>
                </a:solidFill>
              </a:rPr>
              <a:t> 20 </a:t>
            </a:r>
            <a:r>
              <a:rPr lang="ru-RU" sz="2400" dirty="0">
                <a:solidFill>
                  <a:schemeClr val="tx1"/>
                </a:solidFill>
              </a:rPr>
              <a:t>докторских диссертаций.</a:t>
            </a: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  <p:pic>
        <p:nvPicPr>
          <p:cNvPr id="13" name="Рисунок 12" descr="X6ZL9TNLDd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844824"/>
            <a:ext cx="3857616" cy="2571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8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6912768" cy="122413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Журналы </a:t>
            </a:r>
            <a:br>
              <a:rPr lang="ru-RU" sz="3600" b="1" dirty="0" smtClean="0"/>
            </a:br>
            <a:r>
              <a:rPr lang="ru-RU" sz="3600" b="1" dirty="0" smtClean="0"/>
              <a:t>факультета журналистики ВГУ</a:t>
            </a:r>
            <a:endParaRPr lang="ru-RU" sz="3600" b="1" dirty="0">
              <a:latin typeface="Constantia" pitchFamily="18" charset="0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628800"/>
            <a:ext cx="850532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395536" y="2420888"/>
            <a:ext cx="813690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980728"/>
            <a:ext cx="31767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/>
              <a:t>С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1996 г</a:t>
            </a:r>
            <a:r>
              <a:rPr lang="ru-RU" sz="2000" dirty="0">
                <a:solidFill>
                  <a:srgbClr val="002060"/>
                </a:solidFill>
              </a:rPr>
              <a:t>. выходит научно-практический журнал «Акценты. Новое в массовой коммуникации»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b="1" dirty="0">
                <a:solidFill>
                  <a:schemeClr val="tx2"/>
                </a:solidFill>
              </a:rPr>
              <a:t>2004 г. </a:t>
            </a:r>
            <a:r>
              <a:rPr lang="ru-RU" sz="2000" dirty="0">
                <a:solidFill>
                  <a:srgbClr val="002060"/>
                </a:solidFill>
              </a:rPr>
              <a:t>выходит научный журнал «Вестник ВГУ», серия «Филология. Журналистика», имеющий </a:t>
            </a:r>
            <a:r>
              <a:rPr lang="ru-RU" sz="2000" dirty="0" err="1">
                <a:solidFill>
                  <a:srgbClr val="002060"/>
                </a:solidFill>
              </a:rPr>
              <a:t>ВАКовский</a:t>
            </a:r>
            <a:r>
              <a:rPr lang="ru-RU" sz="2000" dirty="0">
                <a:solidFill>
                  <a:srgbClr val="002060"/>
                </a:solidFill>
              </a:rPr>
              <a:t> статус </a:t>
            </a:r>
          </a:p>
          <a:p>
            <a:pPr indent="457200" algn="ctr"/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390429" cy="349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41" y="1628800"/>
            <a:ext cx="2457196" cy="349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6912768" cy="122413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Лаборатория региональной журналистики</a:t>
            </a:r>
            <a:endParaRPr lang="ru-RU" sz="3200" b="1" dirty="0">
              <a:latin typeface="Constantia" pitchFamily="18" charset="0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628800"/>
            <a:ext cx="850532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395536" y="2420888"/>
            <a:ext cx="813690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dirty="0"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1262280"/>
            <a:ext cx="8425154" cy="108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400" b="1" dirty="0" smtClean="0">
              <a:solidFill>
                <a:schemeClr val="tx2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Открыта </a:t>
            </a:r>
            <a:r>
              <a:rPr lang="ru-RU" sz="2400" dirty="0">
                <a:solidFill>
                  <a:schemeClr val="tx1"/>
                </a:solidFill>
              </a:rPr>
              <a:t>в 2013 году </a:t>
            </a:r>
            <a:r>
              <a:rPr lang="ru-RU" sz="2400" dirty="0" smtClean="0">
                <a:solidFill>
                  <a:schemeClr val="tx1"/>
                </a:solidFill>
              </a:rPr>
              <a:t>с </a:t>
            </a:r>
            <a:r>
              <a:rPr lang="ru-RU" sz="2400" dirty="0">
                <a:solidFill>
                  <a:schemeClr val="tx1"/>
                </a:solidFill>
              </a:rPr>
              <a:t>целью создания </a:t>
            </a:r>
            <a:r>
              <a:rPr lang="ru-RU" sz="2400" b="1" dirty="0">
                <a:solidFill>
                  <a:schemeClr val="tx2"/>
                </a:solidFill>
              </a:rPr>
              <a:t>«Энциклопедии воронежской журналистики</a:t>
            </a:r>
            <a:r>
              <a:rPr lang="ru-RU" sz="2400" b="1" dirty="0" smtClean="0">
                <a:solidFill>
                  <a:schemeClr val="tx1"/>
                </a:solidFill>
              </a:rPr>
              <a:t>» (</a:t>
            </a:r>
            <a:r>
              <a:rPr lang="ru-RU" sz="2400" dirty="0" smtClean="0">
                <a:solidFill>
                  <a:schemeClr val="tx1"/>
                </a:solidFill>
              </a:rPr>
              <a:t>от </a:t>
            </a:r>
            <a:r>
              <a:rPr lang="ru-RU" sz="2400" dirty="0">
                <a:solidFill>
                  <a:schemeClr val="tx1"/>
                </a:solidFill>
              </a:rPr>
              <a:t>4 до 5 тысяч </a:t>
            </a:r>
            <a:r>
              <a:rPr lang="ru-RU" sz="2400" dirty="0" smtClean="0">
                <a:solidFill>
                  <a:schemeClr val="tx1"/>
                </a:solidFill>
              </a:rPr>
              <a:t>статей).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20180129_142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96" y="4509120"/>
            <a:ext cx="1567376" cy="21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564904"/>
            <a:ext cx="66247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5</a:t>
            </a:r>
            <a:r>
              <a:rPr lang="ru-RU" sz="2000" dirty="0" smtClean="0"/>
              <a:t> выпусков </a:t>
            </a:r>
            <a:r>
              <a:rPr lang="ru-RU" sz="2000" b="1" dirty="0" smtClean="0">
                <a:solidFill>
                  <a:schemeClr val="tx2"/>
                </a:solidFill>
              </a:rPr>
              <a:t>специальных бюллетеней. 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Содержание: </a:t>
            </a:r>
            <a:r>
              <a:rPr lang="ru-RU" sz="2000" dirty="0" smtClean="0"/>
              <a:t>рассказы о воронежских журналистах прошлого; материалы по истории районной печати; публикация неизвестных ранее документов и материалов по истории местной печати; персоналии.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Два издания энциклопедического справочника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lvl="0"/>
            <a:r>
              <a:rPr lang="ru-RU" sz="2000" b="1" dirty="0"/>
              <a:t> </a:t>
            </a:r>
            <a:r>
              <a:rPr lang="ru-RU" sz="2000" b="1" dirty="0" smtClean="0"/>
              <a:t>     «</a:t>
            </a:r>
            <a:r>
              <a:rPr lang="ru-RU" sz="2000" b="1" dirty="0"/>
              <a:t>Факультет журналистики. 1961-2023».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1512386" cy="21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6768752" cy="108012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+mn-lt"/>
              </a:rPr>
              <a:t>Наш главный принцип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9" y="1628800"/>
            <a:ext cx="799289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Сохранение </a:t>
            </a:r>
            <a:r>
              <a:rPr lang="ru-RU" sz="2800" dirty="0">
                <a:solidFill>
                  <a:schemeClr val="tx1"/>
                </a:solidFill>
              </a:rPr>
              <a:t>традиции сочетания фундаментальной гуманитарной и прикладной –  инструментальной – подготовки студентов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 </a:t>
            </a:r>
            <a:r>
              <a:rPr lang="ru-RU" sz="2800" dirty="0">
                <a:solidFill>
                  <a:schemeClr val="tx1"/>
                </a:solidFill>
              </a:rPr>
              <a:t>инновационным подходом к обучению бакалавров, магистров и аспирантов в сфере массовой коммуникации.</a:t>
            </a:r>
          </a:p>
          <a:p>
            <a:r>
              <a:rPr lang="ru-RU" sz="1600" b="1" dirty="0"/>
              <a:t> </a:t>
            </a:r>
          </a:p>
          <a:p>
            <a:pPr algn="l"/>
            <a:endParaRPr lang="ru-RU" sz="2800" dirty="0"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3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6768752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+mn-lt"/>
              </a:rPr>
              <a:t>«Журналистика» и «Телевидение»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9" y="1628800"/>
            <a:ext cx="799289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В рамках направления «Журналистика» ведется подготовка корреспондентов для </a:t>
            </a:r>
            <a:r>
              <a:rPr lang="ru-RU" sz="2600" dirty="0" smtClean="0">
                <a:solidFill>
                  <a:schemeClr val="tx1"/>
                </a:solidFill>
              </a:rPr>
              <a:t>прессы, РВ, ТВ, </a:t>
            </a:r>
            <a:r>
              <a:rPr lang="ru-RU" sz="2600" dirty="0">
                <a:solidFill>
                  <a:schemeClr val="tx1"/>
                </a:solidFill>
              </a:rPr>
              <a:t>а также журналистов для интернет-СМИ.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В рамках направления «</a:t>
            </a:r>
            <a:r>
              <a:rPr lang="ru-RU" sz="2600" dirty="0" smtClean="0">
                <a:solidFill>
                  <a:schemeClr val="tx1"/>
                </a:solidFill>
              </a:rPr>
              <a:t>Телевидение» - подготовка специалистов </a:t>
            </a:r>
            <a:r>
              <a:rPr lang="ru-RU" sz="2600" dirty="0">
                <a:solidFill>
                  <a:schemeClr val="tx1"/>
                </a:solidFill>
              </a:rPr>
              <a:t>электронных СМИ, владеющих навыками </a:t>
            </a:r>
            <a:r>
              <a:rPr lang="ru-RU" sz="2600" dirty="0" err="1">
                <a:solidFill>
                  <a:schemeClr val="tx1"/>
                </a:solidFill>
              </a:rPr>
              <a:t>предэфирной</a:t>
            </a:r>
            <a:r>
              <a:rPr lang="ru-RU" sz="2600" dirty="0">
                <a:solidFill>
                  <a:schemeClr val="tx1"/>
                </a:solidFill>
              </a:rPr>
              <a:t> подготовки, технологиями создания телевизионных и видео- и </a:t>
            </a:r>
            <a:r>
              <a:rPr lang="ru-RU" sz="2600" dirty="0" err="1" smtClean="0">
                <a:solidFill>
                  <a:schemeClr val="tx1"/>
                </a:solidFill>
              </a:rPr>
              <a:t>аудиопроектов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>
              <a:solidFill>
                <a:schemeClr val="tx1"/>
              </a:solidFill>
            </a:endParaRPr>
          </a:p>
          <a:p>
            <a:pPr algn="l"/>
            <a:endParaRPr lang="ru-RU" sz="2800" dirty="0"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878" y="548680"/>
            <a:ext cx="6768752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+mn-lt"/>
              </a:rPr>
              <a:t>«</a:t>
            </a:r>
            <a:r>
              <a:rPr lang="ru-RU" sz="3600" b="1" dirty="0" err="1" smtClean="0">
                <a:latin typeface="+mn-lt"/>
              </a:rPr>
              <a:t>РиСО</a:t>
            </a:r>
            <a:r>
              <a:rPr lang="ru-RU" sz="3600" b="1" dirty="0" smtClean="0">
                <a:latin typeface="+mn-lt"/>
              </a:rPr>
              <a:t>» и «</a:t>
            </a:r>
            <a:r>
              <a:rPr lang="ru-RU" sz="3600" b="1" dirty="0" err="1" smtClean="0">
                <a:latin typeface="+mn-lt"/>
              </a:rPr>
              <a:t>Медиакоммуникации</a:t>
            </a:r>
            <a:r>
              <a:rPr lang="ru-RU" sz="3600" b="1" dirty="0" smtClean="0">
                <a:latin typeface="+mn-lt"/>
              </a:rPr>
              <a:t>»</a:t>
            </a:r>
            <a:br>
              <a:rPr lang="ru-RU" sz="3600" b="1" dirty="0" smtClean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9" y="1484784"/>
            <a:ext cx="7992890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 рамках направления «Реклама и связи с общественностью» ведется подготовка рекламистов и </a:t>
            </a:r>
            <a:r>
              <a:rPr lang="ru-RU" sz="2400" dirty="0" err="1" smtClean="0">
                <a:solidFill>
                  <a:schemeClr val="tx1"/>
                </a:solidFill>
              </a:rPr>
              <a:t>пиарменов</a:t>
            </a:r>
            <a:r>
              <a:rPr lang="ru-RU" sz="2400" dirty="0" smtClean="0">
                <a:solidFill>
                  <a:schemeClr val="tx1"/>
                </a:solidFill>
              </a:rPr>
              <a:t> для </a:t>
            </a:r>
            <a:r>
              <a:rPr lang="ru-RU" sz="2400" dirty="0">
                <a:solidFill>
                  <a:schemeClr val="tx1"/>
                </a:solidFill>
              </a:rPr>
              <a:t>рекламных и </a:t>
            </a:r>
            <a:r>
              <a:rPr lang="en-US" sz="2400" dirty="0">
                <a:solidFill>
                  <a:schemeClr val="tx1"/>
                </a:solidFill>
              </a:rPr>
              <a:t>PR</a:t>
            </a:r>
            <a:r>
              <a:rPr lang="ru-RU" sz="2400" dirty="0" smtClean="0">
                <a:solidFill>
                  <a:schemeClr val="tx1"/>
                </a:solidFill>
              </a:rPr>
              <a:t>-отделов, служб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агентств.</a:t>
            </a:r>
            <a:endParaRPr lang="ru-RU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 рамках направления «</a:t>
            </a:r>
            <a:r>
              <a:rPr lang="ru-RU" sz="2400" dirty="0" err="1">
                <a:solidFill>
                  <a:schemeClr val="tx1"/>
                </a:solidFill>
              </a:rPr>
              <a:t>Медиакоммуникации</a:t>
            </a:r>
            <a:r>
              <a:rPr lang="ru-RU" sz="2400" dirty="0">
                <a:solidFill>
                  <a:schemeClr val="tx1"/>
                </a:solidFill>
              </a:rPr>
              <a:t>» </a:t>
            </a:r>
            <a:r>
              <a:rPr lang="ru-RU" sz="2400" dirty="0" smtClean="0">
                <a:solidFill>
                  <a:schemeClr val="tx1"/>
                </a:solidFill>
              </a:rPr>
              <a:t>готовятся специалисты для </a:t>
            </a:r>
            <a:r>
              <a:rPr lang="ru-RU" sz="2400" dirty="0">
                <a:solidFill>
                  <a:schemeClr val="tx1"/>
                </a:solidFill>
              </a:rPr>
              <a:t>традиционные медиа, </a:t>
            </a:r>
            <a:r>
              <a:rPr lang="ru-RU" sz="2400" dirty="0" smtClean="0">
                <a:solidFill>
                  <a:schemeClr val="tx1"/>
                </a:solidFill>
              </a:rPr>
              <a:t>а также </a:t>
            </a:r>
            <a:r>
              <a:rPr lang="ru-RU" sz="2400" dirty="0">
                <a:solidFill>
                  <a:schemeClr val="tx1"/>
                </a:solidFill>
              </a:rPr>
              <a:t>для культурной индустрии, индустрии интерактивного контента, книгоиздательского бизнеса, смежных </a:t>
            </a:r>
            <a:r>
              <a:rPr lang="ru-RU" sz="2400" dirty="0" smtClean="0">
                <a:solidFill>
                  <a:schemeClr val="tx1"/>
                </a:solidFill>
              </a:rPr>
              <a:t>информационно-</a:t>
            </a:r>
            <a:r>
              <a:rPr lang="ru-RU" sz="2400" dirty="0" err="1" smtClean="0">
                <a:solidFill>
                  <a:schemeClr val="tx1"/>
                </a:solidFill>
              </a:rPr>
              <a:t>коммуникативнхе</a:t>
            </a:r>
            <a:r>
              <a:rPr lang="ru-RU" sz="2400" dirty="0" smtClean="0">
                <a:solidFill>
                  <a:schemeClr val="tx1"/>
                </a:solidFill>
              </a:rPr>
              <a:t> сфер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реклама и СО).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800" dirty="0"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878" y="548680"/>
            <a:ext cx="6768752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+mn-lt"/>
              </a:rPr>
              <a:t>«</a:t>
            </a:r>
            <a:r>
              <a:rPr lang="ru-RU" sz="3600" b="1" dirty="0" err="1" smtClean="0">
                <a:latin typeface="+mn-lt"/>
              </a:rPr>
              <a:t>РиСО</a:t>
            </a:r>
            <a:r>
              <a:rPr lang="ru-RU" sz="3600" b="1" dirty="0" smtClean="0">
                <a:latin typeface="+mn-lt"/>
              </a:rPr>
              <a:t>» и «</a:t>
            </a:r>
            <a:r>
              <a:rPr lang="ru-RU" sz="3600" b="1" dirty="0" err="1" smtClean="0">
                <a:latin typeface="+mn-lt"/>
              </a:rPr>
              <a:t>Медиакоммуникации</a:t>
            </a:r>
            <a:r>
              <a:rPr lang="ru-RU" sz="3600" b="1" dirty="0" smtClean="0">
                <a:latin typeface="+mn-lt"/>
              </a:rPr>
              <a:t>»</a:t>
            </a:r>
            <a:br>
              <a:rPr lang="ru-RU" sz="3600" b="1" dirty="0" smtClean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9" y="1484784"/>
            <a:ext cx="7992890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 рамках направления «Реклама и связи с общественностью» ведется подготовка рекламистов и </a:t>
            </a:r>
            <a:r>
              <a:rPr lang="ru-RU" sz="2400" dirty="0" err="1" smtClean="0">
                <a:solidFill>
                  <a:schemeClr val="tx1"/>
                </a:solidFill>
              </a:rPr>
              <a:t>пиарменов</a:t>
            </a:r>
            <a:r>
              <a:rPr lang="ru-RU" sz="2400" dirty="0" smtClean="0">
                <a:solidFill>
                  <a:schemeClr val="tx1"/>
                </a:solidFill>
              </a:rPr>
              <a:t> для </a:t>
            </a:r>
            <a:r>
              <a:rPr lang="ru-RU" sz="2400" dirty="0">
                <a:solidFill>
                  <a:schemeClr val="tx1"/>
                </a:solidFill>
              </a:rPr>
              <a:t>рекламных и </a:t>
            </a:r>
            <a:r>
              <a:rPr lang="en-US" sz="2400" dirty="0">
                <a:solidFill>
                  <a:schemeClr val="tx1"/>
                </a:solidFill>
              </a:rPr>
              <a:t>PR</a:t>
            </a:r>
            <a:r>
              <a:rPr lang="ru-RU" sz="2400" dirty="0" smtClean="0">
                <a:solidFill>
                  <a:schemeClr val="tx1"/>
                </a:solidFill>
              </a:rPr>
              <a:t>-отделов, служб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агентств.</a:t>
            </a:r>
            <a:endParaRPr lang="ru-RU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 рамках направления «</a:t>
            </a:r>
            <a:r>
              <a:rPr lang="ru-RU" sz="2400" dirty="0" err="1">
                <a:solidFill>
                  <a:schemeClr val="tx1"/>
                </a:solidFill>
              </a:rPr>
              <a:t>Медиакоммуникации</a:t>
            </a:r>
            <a:r>
              <a:rPr lang="ru-RU" sz="2400" dirty="0">
                <a:solidFill>
                  <a:schemeClr val="tx1"/>
                </a:solidFill>
              </a:rPr>
              <a:t>» </a:t>
            </a:r>
            <a:r>
              <a:rPr lang="ru-RU" sz="2400" dirty="0" smtClean="0">
                <a:solidFill>
                  <a:schemeClr val="tx1"/>
                </a:solidFill>
              </a:rPr>
              <a:t>готовятся специалисты для </a:t>
            </a:r>
            <a:r>
              <a:rPr lang="ru-RU" sz="2400" dirty="0">
                <a:solidFill>
                  <a:schemeClr val="tx1"/>
                </a:solidFill>
              </a:rPr>
              <a:t>традиционные медиа, </a:t>
            </a:r>
            <a:r>
              <a:rPr lang="ru-RU" sz="2400" dirty="0" smtClean="0">
                <a:solidFill>
                  <a:schemeClr val="tx1"/>
                </a:solidFill>
              </a:rPr>
              <a:t>а также </a:t>
            </a:r>
            <a:r>
              <a:rPr lang="ru-RU" sz="2400" dirty="0">
                <a:solidFill>
                  <a:schemeClr val="tx1"/>
                </a:solidFill>
              </a:rPr>
              <a:t>для культурной индустрии, индустрии интерактивного контента, книгоиздательского бизнеса, смежных </a:t>
            </a:r>
            <a:r>
              <a:rPr lang="ru-RU" sz="2400" dirty="0" smtClean="0">
                <a:solidFill>
                  <a:schemeClr val="tx1"/>
                </a:solidFill>
              </a:rPr>
              <a:t>информационно-</a:t>
            </a:r>
            <a:r>
              <a:rPr lang="ru-RU" sz="2400" dirty="0" err="1" smtClean="0">
                <a:solidFill>
                  <a:schemeClr val="tx1"/>
                </a:solidFill>
              </a:rPr>
              <a:t>коммуникативнхе</a:t>
            </a:r>
            <a:r>
              <a:rPr lang="ru-RU" sz="2400" dirty="0" smtClean="0">
                <a:solidFill>
                  <a:schemeClr val="tx1"/>
                </a:solidFill>
              </a:rPr>
              <a:t> сфер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реклама и СО).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800" dirty="0"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878" y="548680"/>
            <a:ext cx="6768752" cy="10801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5 советов начинающим </a:t>
            </a:r>
            <a:r>
              <a:rPr lang="ru-RU" sz="3600" b="1" dirty="0" err="1" smtClean="0"/>
              <a:t>медиаспециалистам</a:t>
            </a:r>
            <a:r>
              <a:rPr lang="ru-RU" sz="3600" b="1" dirty="0" smtClean="0"/>
              <a:t> 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9" y="1484784"/>
            <a:ext cx="7992890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800" dirty="0"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i="1" dirty="0"/>
              <a:t>«Всё начинается с любви</a:t>
            </a:r>
            <a:r>
              <a:rPr lang="ru-RU" sz="3200" i="1" dirty="0" smtClean="0"/>
              <a:t>!»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i="1" dirty="0"/>
              <a:t>«Служить народу – дело непростое»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i="1" dirty="0"/>
              <a:t>«Добру пусть откроется сердце»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i="1" dirty="0"/>
              <a:t>«Известность надо заслужить,</a:t>
            </a:r>
          </a:p>
          <a:p>
            <a:r>
              <a:rPr lang="ru-RU" sz="3200" i="1" dirty="0"/>
              <a:t>делами мастерство прославить»</a:t>
            </a:r>
          </a:p>
          <a:p>
            <a:r>
              <a:rPr lang="ru-RU" sz="3200" i="1" dirty="0" smtClean="0"/>
              <a:t>5. «Знай </a:t>
            </a:r>
            <a:r>
              <a:rPr lang="ru-RU" sz="3200" i="1" dirty="0"/>
              <a:t>работай да не трусь»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878" y="548680"/>
            <a:ext cx="6768752" cy="108012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+mn-lt"/>
              </a:rPr>
              <a:t>Поэтическое напутствие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9" y="1484784"/>
            <a:ext cx="7992890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Что </a:t>
            </a:r>
            <a:r>
              <a:rPr lang="ru-RU" sz="2400" dirty="0">
                <a:solidFill>
                  <a:schemeClr val="tx1"/>
                </a:solidFill>
              </a:rPr>
              <a:t>в первый раз – то искренне волнует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 в памяти эмоцией живёт.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Не помним первый шаг, но первым поцелуем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Осенены – пусть много лет пройдёт…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 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Что в первый раз? Восход, закат, дорога,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 первый снег и первый тёплый дождь,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 первый друг, и встреча у порога,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 первая печаль, и первая любовь…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/>
              <a:t> </a:t>
            </a:r>
            <a:endParaRPr lang="ru-RU" sz="2400" i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878" y="548680"/>
            <a:ext cx="6768752" cy="108012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Поэтическое напутствие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9" y="1484784"/>
            <a:ext cx="7992890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 </a:t>
            </a:r>
            <a:endParaRPr lang="ru-RU" sz="2400" i="1" dirty="0"/>
          </a:p>
          <a:p>
            <a:r>
              <a:rPr lang="ru-RU" sz="2400" dirty="0">
                <a:solidFill>
                  <a:schemeClr val="tx1"/>
                </a:solidFill>
              </a:rPr>
              <a:t>Как чистый лист пугает и тревожит!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Но он же и таинственно манит: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Он – чистый, новый, странный, непохожий,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Он целомудренно, загадочно молчит…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 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 мы, конечно же, космически рискуем,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Перо судьбы в чернила опустив: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Что выведем, напишем, нарисуем,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Каким получится у музыки мотив?..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dirty="0"/>
              <a:t> </a:t>
            </a:r>
            <a:endParaRPr lang="ru-RU" sz="2400" i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840" y="404664"/>
            <a:ext cx="8129616" cy="1080120"/>
          </a:xfrm>
        </p:spPr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solidFill>
                  <a:schemeClr val="bg1"/>
                </a:solidFill>
              </a:rPr>
              <a:t>Первый воронежский воевода</a:t>
            </a:r>
            <a:endParaRPr lang="ru-RU" sz="4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840" y="1556792"/>
            <a:ext cx="8129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Воронежская </a:t>
            </a:r>
            <a:r>
              <a:rPr lang="ru-RU" sz="2400" dirty="0"/>
              <a:t>крепость была построена под руководством </a:t>
            </a:r>
            <a:r>
              <a:rPr lang="ru-RU" sz="2400" dirty="0" smtClean="0"/>
              <a:t>воронежского</a:t>
            </a:r>
            <a:r>
              <a:rPr lang="ru-RU" sz="2400" dirty="0"/>
              <a:t> воеводы Семёна Фёдоровича Сабурова. </a:t>
            </a:r>
          </a:p>
        </p:txBody>
      </p:sp>
      <p:pic>
        <p:nvPicPr>
          <p:cNvPr id="2050" name="Picture 2" descr="C:\Users\Admin\Desktop\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5247"/>
            <a:ext cx="3074236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с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85" y="2533655"/>
            <a:ext cx="4464496" cy="35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878" y="548680"/>
            <a:ext cx="6768752" cy="108012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Поэтическое напутствие</a:t>
            </a:r>
            <a:endParaRPr lang="ru-RU" sz="3600" b="1" dirty="0">
              <a:latin typeface="+mn-lt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9" y="1484784"/>
            <a:ext cx="7992890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Как </a:t>
            </a:r>
            <a:r>
              <a:rPr lang="ru-RU" sz="3600" dirty="0">
                <a:solidFill>
                  <a:schemeClr val="tx1"/>
                </a:solidFill>
              </a:rPr>
              <a:t>многое случается впервые,</a:t>
            </a:r>
            <a:endParaRPr lang="ru-RU" sz="3600" i="1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Как хочется всегда вперёд и ввысь!</a:t>
            </a:r>
            <a:endParaRPr lang="ru-RU" sz="3600" i="1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Мы все похожи, но мы все иные…</a:t>
            </a:r>
            <a:endParaRPr lang="ru-RU" sz="3600" i="1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Начнём, рискнём, 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а </a:t>
            </a:r>
            <a:r>
              <a:rPr lang="ru-RU" sz="3600" dirty="0">
                <a:solidFill>
                  <a:schemeClr val="tx1"/>
                </a:solidFill>
              </a:rPr>
              <a:t>там – рассудит жизнь…</a:t>
            </a:r>
            <a:endParaRPr lang="ru-RU" sz="3600" i="1" dirty="0">
              <a:solidFill>
                <a:schemeClr val="tx1"/>
              </a:solidFill>
            </a:endParaRPr>
          </a:p>
          <a:p>
            <a:pPr algn="l"/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645024"/>
            <a:ext cx="306034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691657"/>
            <a:ext cx="410445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3"/>
            <a:ext cx="8136904" cy="159153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andara" panose="020E0502030303020204" pitchFamily="34" charset="0"/>
              </a:rPr>
              <a:t/>
            </a:r>
            <a:br>
              <a:rPr lang="ru-RU" sz="4000" dirty="0" smtClean="0">
                <a:latin typeface="Candara" panose="020E0502030303020204" pitchFamily="34" charset="0"/>
              </a:rPr>
            </a:b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r>
              <a:rPr lang="ru-RU" sz="4000" dirty="0" smtClean="0">
                <a:latin typeface="Candara" panose="020E0502030303020204" pitchFamily="34" charset="0"/>
              </a:rPr>
              <a:t/>
            </a:r>
            <a:br>
              <a:rPr lang="ru-RU" sz="4000" dirty="0" smtClean="0">
                <a:latin typeface="Candara" panose="020E0502030303020204" pitchFamily="34" charset="0"/>
              </a:rPr>
            </a:b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r>
              <a:rPr lang="ru-RU" sz="4000" dirty="0" smtClean="0">
                <a:latin typeface="Candara" panose="020E0502030303020204" pitchFamily="34" charset="0"/>
              </a:rPr>
              <a:t>Спасибо </a:t>
            </a:r>
            <a:r>
              <a:rPr lang="ru-RU" sz="4000" dirty="0">
                <a:latin typeface="Candara" panose="020E0502030303020204" pitchFamily="34" charset="0"/>
              </a:rPr>
              <a:t>за </a:t>
            </a:r>
            <a:r>
              <a:rPr lang="ru-RU" sz="4000" dirty="0" smtClean="0">
                <a:latin typeface="Candara" panose="020E0502030303020204" pitchFamily="34" charset="0"/>
              </a:rPr>
              <a:t>внимание!</a:t>
            </a: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endParaRPr lang="ru-RU" sz="4000" b="1" dirty="0">
              <a:latin typeface="Candara" panose="020E0502030303020204" pitchFamily="34" charset="0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140968"/>
            <a:ext cx="850532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latin typeface="Constantia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13088" y="2060848"/>
            <a:ext cx="80913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9640" y="4797152"/>
            <a:ext cx="404083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1600" dirty="0">
              <a:latin typeface="Constantia" pitchFamily="18" charset="0"/>
            </a:endParaRPr>
          </a:p>
        </p:txBody>
      </p:sp>
      <p:pic>
        <p:nvPicPr>
          <p:cNvPr id="7" name="Содержимое 4" descr="adDidvblE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2407049"/>
            <a:ext cx="3384544" cy="225992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28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840" y="-171400"/>
            <a:ext cx="8129616" cy="2142238"/>
          </a:xfrm>
        </p:spPr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solidFill>
                  <a:srgbClr val="000000"/>
                </a:solidFill>
              </a:rPr>
              <a:t/>
            </a:r>
            <a:br>
              <a:rPr lang="ru-RU" sz="4000" b="1" dirty="0" smtClean="0">
                <a:solidFill>
                  <a:srgbClr val="000000"/>
                </a:solidFill>
              </a:rPr>
            </a:br>
            <a:r>
              <a:rPr lang="ru-RU" sz="4000" b="1" dirty="0" smtClean="0">
                <a:solidFill>
                  <a:srgbClr val="000000"/>
                </a:solidFill>
              </a:rPr>
              <a:t/>
            </a:r>
            <a:br>
              <a:rPr lang="ru-RU" sz="4000" b="1" dirty="0" smtClean="0">
                <a:solidFill>
                  <a:srgbClr val="000000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Петр </a:t>
            </a:r>
            <a:r>
              <a:rPr lang="en-US" sz="4000" b="1" dirty="0" smtClean="0">
                <a:solidFill>
                  <a:schemeClr val="bg1"/>
                </a:solidFill>
              </a:rPr>
              <a:t>I </a:t>
            </a:r>
            <a:r>
              <a:rPr lang="ru-RU" sz="4000" b="1" dirty="0" smtClean="0">
                <a:solidFill>
                  <a:schemeClr val="bg1"/>
                </a:solidFill>
              </a:rPr>
              <a:t>– основатель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российского флота</a:t>
            </a:r>
            <a:endParaRPr lang="ru-RU" sz="4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65398" y="2420888"/>
            <a:ext cx="3311058" cy="3384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 smtClean="0">
              <a:solidFill>
                <a:schemeClr val="tx1"/>
              </a:solidFill>
            </a:endParaRPr>
          </a:p>
          <a:p>
            <a:pPr algn="l"/>
            <a:endParaRPr lang="ru-RU" sz="3200" dirty="0" smtClean="0">
              <a:solidFill>
                <a:schemeClr val="tx1"/>
              </a:solidFill>
            </a:endParaRPr>
          </a:p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C 1696 </a:t>
            </a:r>
            <a:r>
              <a:rPr lang="ru-RU" sz="3200" dirty="0">
                <a:solidFill>
                  <a:schemeClr val="tx1"/>
                </a:solidFill>
              </a:rPr>
              <a:t>года по 1711 год было построено около 215 кораблей</a:t>
            </a:r>
            <a:endParaRPr lang="ru-RU" sz="32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841" y="1340768"/>
            <a:ext cx="46732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600" dirty="0" smtClean="0"/>
              <a:t>1692 г. </a:t>
            </a:r>
            <a:r>
              <a:rPr lang="ru-RU" sz="2600" dirty="0"/>
              <a:t>– </a:t>
            </a:r>
            <a:r>
              <a:rPr lang="ru-RU" sz="2600" dirty="0" smtClean="0"/>
              <a:t>учреждено  </a:t>
            </a:r>
            <a:r>
              <a:rPr lang="ru-RU" sz="2600" dirty="0"/>
              <a:t>Воронежское </a:t>
            </a:r>
            <a:r>
              <a:rPr lang="ru-RU" sz="2600" dirty="0" smtClean="0"/>
              <a:t>адмиралтейство.</a:t>
            </a:r>
          </a:p>
          <a:p>
            <a:r>
              <a:rPr lang="ru-RU" sz="2600" dirty="0" smtClean="0"/>
              <a:t>20 </a:t>
            </a:r>
            <a:r>
              <a:rPr lang="ru-RU" sz="2600" dirty="0"/>
              <a:t>октября 1696 года на </a:t>
            </a:r>
            <a:r>
              <a:rPr lang="ru-RU" sz="2600" dirty="0" smtClean="0"/>
              <a:t>его верфях был </a:t>
            </a:r>
            <a:r>
              <a:rPr lang="ru-RU" sz="2600" dirty="0"/>
              <a:t>впервые в истории России создан регулярный Российский военный флот. </a:t>
            </a:r>
            <a:endParaRPr lang="ru-RU" sz="2600" dirty="0" smtClean="0"/>
          </a:p>
          <a:p>
            <a:endParaRPr lang="ru-RU" sz="2400" dirty="0"/>
          </a:p>
        </p:txBody>
      </p:sp>
      <p:pic>
        <p:nvPicPr>
          <p:cNvPr id="3075" name="Picture 3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98" y="441650"/>
            <a:ext cx="3311058" cy="24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840" y="404664"/>
            <a:ext cx="8129616" cy="1080120"/>
          </a:xfrm>
        </p:spPr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solidFill>
                  <a:schemeClr val="bg1"/>
                </a:solidFill>
              </a:rPr>
              <a:t>Основание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Воронежской губернии</a:t>
            </a:r>
            <a:endParaRPr lang="ru-RU" sz="4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840" y="1556792"/>
            <a:ext cx="812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завоевания Азова в ходе Областной реформы 1708 года была образована Азовская губерния, центром которой после смерти императора в 1725 году стал Воронеж, а губерния была переименована в Воронежскую.</a:t>
            </a:r>
          </a:p>
        </p:txBody>
      </p:sp>
      <p:pic>
        <p:nvPicPr>
          <p:cNvPr id="4098" name="Picture 2" descr="C:\Users\Admin\Desktop\в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0" y="3587782"/>
            <a:ext cx="1884813" cy="26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в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31206"/>
            <a:ext cx="3151524" cy="25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в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56" y="3631206"/>
            <a:ext cx="25198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840" y="404664"/>
            <a:ext cx="8129616" cy="1080120"/>
          </a:xfrm>
        </p:spPr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solidFill>
                  <a:schemeClr val="bg1"/>
                </a:solidFill>
              </a:rPr>
              <a:t>Воронежский кадетский корпус</a:t>
            </a:r>
            <a:endParaRPr lang="ru-RU" sz="4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746702"/>
            <a:ext cx="7992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1845 </a:t>
            </a:r>
            <a:r>
              <a:rPr lang="ru-RU" sz="2400" dirty="0"/>
              <a:t>г. – открытие Воронежского кадетского корпуса, в котором обучались создатель знаменитой винтовки C.И. </a:t>
            </a:r>
            <a:r>
              <a:rPr lang="ru-RU" sz="2400" dirty="0" err="1"/>
              <a:t>Моcин</a:t>
            </a:r>
            <a:r>
              <a:rPr lang="ru-RU" sz="2400" dirty="0"/>
              <a:t>, один из изобретателей лампочки накаливания. Н. Лодыгин, марксист Г. В. </a:t>
            </a:r>
            <a:r>
              <a:rPr lang="ru-RU" sz="2400" dirty="0" smtClean="0"/>
              <a:t>Плеханов и др.</a:t>
            </a:r>
            <a:endParaRPr lang="ru-RU" sz="2400" dirty="0"/>
          </a:p>
        </p:txBody>
      </p:sp>
      <p:pic>
        <p:nvPicPr>
          <p:cNvPr id="5122" name="Picture 2" descr="C:\Users\Admin\Desktop\вк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36" y="3469231"/>
            <a:ext cx="4968749" cy="29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848872" cy="1080120"/>
          </a:xfrm>
        </p:spPr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solidFill>
                  <a:schemeClr val="bg1"/>
                </a:solidFill>
              </a:rPr>
              <a:t>Открытие железной дороги</a:t>
            </a:r>
            <a:endParaRPr lang="ru-RU" sz="4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841" y="746702"/>
            <a:ext cx="806374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046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dirty="0">
              <a:latin typeface="Constantia" pitchFamily="18" charset="0"/>
            </a:endParaRPr>
          </a:p>
        </p:txBody>
      </p:sp>
      <p:pic>
        <p:nvPicPr>
          <p:cNvPr id="6146" name="Picture 2" descr="C:\Users\Admin\Desktop\ж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78" y="2996952"/>
            <a:ext cx="54785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582341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30 января 1868 г. </a:t>
            </a:r>
            <a:r>
              <a:rPr lang="ru-RU" sz="2400" dirty="0" smtClean="0"/>
              <a:t>– открытие железнодорожной станции Воронеж. Февраль 1868 г. – регулярное </a:t>
            </a:r>
            <a:r>
              <a:rPr lang="ru-RU" sz="2400" dirty="0"/>
              <a:t>движение пассажирских поездов между Воронежем и </a:t>
            </a:r>
            <a:r>
              <a:rPr lang="ru-RU" sz="2400" dirty="0" smtClean="0"/>
              <a:t>Москвой.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9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9552" y="-459432"/>
            <a:ext cx="8496944" cy="2304255"/>
          </a:xfrm>
        </p:spPr>
        <p:txBody>
          <a:bodyPr/>
          <a:lstStyle/>
          <a:p>
            <a:r>
              <a:rPr lang="ru-RU" altLang="ru-RU" dirty="0" smtClean="0"/>
              <a:t>Открытие Воронежского государственного университета</a:t>
            </a:r>
            <a:endParaRPr lang="en-US" alt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2927350"/>
            <a:ext cx="5688013" cy="182245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                         </a:t>
            </a:r>
          </a:p>
          <a:p>
            <a:pPr eaLnBrk="1" hangingPunct="1"/>
            <a:r>
              <a:rPr lang="ru-RU" altLang="ru-RU" dirty="0" smtClean="0"/>
              <a:t>                              </a:t>
            </a:r>
            <a:endParaRPr lang="en-US" altLang="ru-RU" sz="2400" dirty="0" smtClean="0"/>
          </a:p>
        </p:txBody>
      </p:sp>
      <p:pic>
        <p:nvPicPr>
          <p:cNvPr id="3076" name="Picture 4" descr="C:\Users\Admin\Desktop\ВГУ гл.к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21" y="2141153"/>
            <a:ext cx="4686383" cy="311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Эмблема ВГУ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63608"/>
            <a:ext cx="187220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793850"/>
      </p:ext>
    </p:extLst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1897</TotalTime>
  <Words>1168</Words>
  <Application>Microsoft Office PowerPoint</Application>
  <PresentationFormat>Экран (4:3)</PresentationFormat>
  <Paragraphs>259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 Владимир ТУЛУПОВ  Воронеж,  ВГУ,  журфак</vt:lpstr>
      <vt:lpstr>Основание Воронежа</vt:lpstr>
      <vt:lpstr> 1585-й год официально считается годом основания Воронежа </vt:lpstr>
      <vt:lpstr>Первый воронежский воевода</vt:lpstr>
      <vt:lpstr>  Петр I – основатель российского флота</vt:lpstr>
      <vt:lpstr>Основание  Воронежской губернии</vt:lpstr>
      <vt:lpstr>Воронежский кадетский корпус</vt:lpstr>
      <vt:lpstr>Открытие железной дороги</vt:lpstr>
      <vt:lpstr>Открытие Воронежского государственного университета</vt:lpstr>
      <vt:lpstr>В связи с угрозой  германской интервенции</vt:lpstr>
      <vt:lpstr>Дерпт – Юрьев – Воронеж</vt:lpstr>
      <vt:lpstr> Semper in motu –  Всегда в движении</vt:lpstr>
      <vt:lpstr>Факультет журналистики  </vt:lpstr>
      <vt:lpstr>Первый этап:  подготовка журналистов на ОЗО</vt:lpstr>
      <vt:lpstr>С них начинался  воронежский журфак</vt:lpstr>
      <vt:lpstr>Научные направления</vt:lpstr>
      <vt:lpstr>   Новые кадры:  пришли из практики</vt:lpstr>
      <vt:lpstr>Второй этап:  от отделения – к факультету</vt:lpstr>
      <vt:lpstr>Развитие факультета</vt:lpstr>
      <vt:lpstr>  На этапе зрелости  </vt:lpstr>
      <vt:lpstr>Кафедры факультета журналистики ВГУ</vt:lpstr>
      <vt:lpstr>Кафедра журналистики  и литературы</vt:lpstr>
      <vt:lpstr>Кафедра электронных СМИ и речевой коммуникацииВГУ</vt:lpstr>
      <vt:lpstr> Кафедра  связей с общественностью,  рекламы и дизайна</vt:lpstr>
      <vt:lpstr> Медиацентр и конкурсы профмастерства</vt:lpstr>
      <vt:lpstr>   Абитуриенты журфака </vt:lpstr>
      <vt:lpstr>Профессиональное  и международное сотрудничество</vt:lpstr>
      <vt:lpstr>Научная деятельность </vt:lpstr>
      <vt:lpstr>Научные конференции </vt:lpstr>
      <vt:lpstr>Защита диссертаций  </vt:lpstr>
      <vt:lpstr>Журналы  факультета журналистики ВГУ</vt:lpstr>
      <vt:lpstr>Лаборатория региональной журналистики</vt:lpstr>
      <vt:lpstr>Наш главный принцип</vt:lpstr>
      <vt:lpstr>«Журналистика» и «Телевидение»</vt:lpstr>
      <vt:lpstr>«РиСО» и «Медиакоммуникации» </vt:lpstr>
      <vt:lpstr>«РиСО» и «Медиакоммуникации» </vt:lpstr>
      <vt:lpstr>5 советов начинающим медиаспециалистам </vt:lpstr>
      <vt:lpstr>Поэтическое напутствие</vt:lpstr>
      <vt:lpstr>Поэтическое напутствие</vt:lpstr>
      <vt:lpstr>Поэтическое напутствие</vt:lpstr>
      <vt:lpstr>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защите диссертаций по научной специальности 10.01.10 – Журналистика</dc:title>
  <dc:creator>Александр Кажикин</dc:creator>
  <cp:lastModifiedBy>Marina</cp:lastModifiedBy>
  <cp:revision>153</cp:revision>
  <dcterms:created xsi:type="dcterms:W3CDTF">2017-11-06T10:35:57Z</dcterms:created>
  <dcterms:modified xsi:type="dcterms:W3CDTF">2024-08-30T11:57:53Z</dcterms:modified>
</cp:coreProperties>
</file>